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317" r:id="rId2"/>
    <p:sldId id="393" r:id="rId3"/>
    <p:sldId id="419" r:id="rId4"/>
    <p:sldId id="418" r:id="rId5"/>
    <p:sldId id="267" r:id="rId6"/>
    <p:sldId id="421" r:id="rId7"/>
    <p:sldId id="422" r:id="rId8"/>
    <p:sldId id="404" r:id="rId9"/>
    <p:sldId id="437" r:id="rId10"/>
    <p:sldId id="374" r:id="rId11"/>
    <p:sldId id="439" r:id="rId12"/>
    <p:sldId id="440" r:id="rId13"/>
    <p:sldId id="426" r:id="rId14"/>
    <p:sldId id="424" r:id="rId15"/>
    <p:sldId id="442" r:id="rId16"/>
    <p:sldId id="443" r:id="rId17"/>
    <p:sldId id="445" r:id="rId18"/>
    <p:sldId id="441" r:id="rId19"/>
    <p:sldId id="409" r:id="rId20"/>
    <p:sldId id="282" r:id="rId21"/>
    <p:sldId id="420" r:id="rId22"/>
    <p:sldId id="428" r:id="rId23"/>
    <p:sldId id="429" r:id="rId24"/>
    <p:sldId id="430" r:id="rId25"/>
    <p:sldId id="431" r:id="rId26"/>
    <p:sldId id="423" r:id="rId27"/>
    <p:sldId id="281" r:id="rId28"/>
    <p:sldId id="3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3" autoAdjust="0"/>
    <p:restoredTop sz="94660"/>
  </p:normalViewPr>
  <p:slideViewPr>
    <p:cSldViewPr snapToGrid="0">
      <p:cViewPr>
        <p:scale>
          <a:sx n="75" d="100"/>
          <a:sy n="75" d="100"/>
        </p:scale>
        <p:origin x="103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AC322-07CE-4EB3-8FDA-CCB2E1943543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29B63-5E91-4DF2-A371-83553B1057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58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31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860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329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717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8601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460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907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227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48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808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9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Intérêt des L-systèmes stochastiques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8"/>
          <a:stretch/>
        </p:blipFill>
        <p:spPr>
          <a:xfrm>
            <a:off x="6215849" y="1738967"/>
            <a:ext cx="4705486" cy="4621493"/>
          </a:xfrm>
          <a:prstGeom prst="rect">
            <a:avLst/>
          </a:prstGeom>
        </p:spPr>
      </p:pic>
      <p:sp>
        <p:nvSpPr>
          <p:cNvPr id="3" name="PoljeZBesedilom 2"/>
          <p:cNvSpPr txBox="1"/>
          <p:nvPr/>
        </p:nvSpPr>
        <p:spPr>
          <a:xfrm>
            <a:off x="930303" y="1510558"/>
            <a:ext cx="39859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= </a:t>
            </a:r>
            <a:r>
              <a:rPr lang="fr-FR" dirty="0" smtClean="0"/>
              <a:t>{F</a:t>
            </a:r>
            <a:r>
              <a:rPr lang="fr-FR" dirty="0"/>
              <a:t>,+,-,[,]}</a:t>
            </a:r>
          </a:p>
          <a:p>
            <a:r>
              <a:rPr lang="fr-FR" dirty="0"/>
              <a:t>Graine = </a:t>
            </a:r>
            <a:r>
              <a:rPr lang="fr-FR" dirty="0" smtClean="0"/>
              <a:t>{F}</a:t>
            </a:r>
            <a:endParaRPr lang="fr-FR" dirty="0"/>
          </a:p>
          <a:p>
            <a:endParaRPr lang="fr-FR" dirty="0"/>
          </a:p>
          <a:p>
            <a:r>
              <a:rPr lang="en-US" dirty="0" smtClean="0"/>
              <a:t>		 F[+F]F[-F]F 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/>
              <a:t>F</a:t>
            </a:r>
            <a:r>
              <a:rPr lang="en-US" dirty="0" smtClean="0"/>
              <a:t>)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   F[+F]F</a:t>
            </a:r>
          </a:p>
          <a:p>
            <a:r>
              <a:rPr lang="en-US" dirty="0" smtClean="0"/>
              <a:t>		 F[-F]F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30° vers </a:t>
            </a:r>
            <a:r>
              <a:rPr lang="fr-FR" dirty="0">
                <a:solidFill>
                  <a:srgbClr val="0070C0"/>
                </a:solidFill>
              </a:rPr>
              <a:t>la gauche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-  : tourner de </a:t>
            </a:r>
            <a:r>
              <a:rPr lang="fr-FR" dirty="0" smtClean="0">
                <a:solidFill>
                  <a:srgbClr val="0070C0"/>
                </a:solidFill>
              </a:rPr>
              <a:t>30° </a:t>
            </a:r>
            <a:r>
              <a:rPr lang="fr-FR" dirty="0">
                <a:solidFill>
                  <a:srgbClr val="0070C0"/>
                </a:solidFill>
              </a:rPr>
              <a:t>vers la droite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] : retourner à la dernière position sauvegardée</a:t>
            </a:r>
          </a:p>
          <a:p>
            <a:endParaRPr lang="fr-FR" dirty="0"/>
          </a:p>
        </p:txBody>
      </p:sp>
      <p:sp>
        <p:nvSpPr>
          <p:cNvPr id="4" name="Levi zaviti oklepaj 3"/>
          <p:cNvSpPr/>
          <p:nvPr/>
        </p:nvSpPr>
        <p:spPr>
          <a:xfrm>
            <a:off x="1820849" y="2218414"/>
            <a:ext cx="159026" cy="11370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3279482" y="2417600"/>
            <a:ext cx="1580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Avec une probabilité de 1/3 chacun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48" y="1642682"/>
            <a:ext cx="4760815" cy="3570611"/>
          </a:xfrm>
          <a:prstGeom prst="rect">
            <a:avLst/>
          </a:prstGeom>
        </p:spPr>
      </p:pic>
      <p:sp>
        <p:nvSpPr>
          <p:cNvPr id="5" name="Naslov 1"/>
          <p:cNvSpPr txBox="1">
            <a:spLocks/>
          </p:cNvSpPr>
          <p:nvPr/>
        </p:nvSpPr>
        <p:spPr>
          <a:xfrm>
            <a:off x="1666959" y="504800"/>
            <a:ext cx="10160543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paramétriques et contextuels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86414" y="5454410"/>
            <a:ext cx="501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`caractère`</a:t>
            </a:r>
            <a:r>
              <a:rPr lang="fr-FR" dirty="0" smtClean="0">
                <a:sym typeface="Wingdings" panose="05000000000000000000" pitchFamily="2" charset="2"/>
              </a:rPr>
              <a:t></a:t>
            </a:r>
          </a:p>
          <a:p>
            <a:r>
              <a:rPr lang="fr-FR" dirty="0" smtClean="0"/>
              <a:t>[`caractère`, paramètre 1, paramètre 2 …]</a:t>
            </a:r>
            <a:endParaRPr lang="en-US" dirty="0"/>
          </a:p>
        </p:txBody>
      </p:sp>
      <p:pic>
        <p:nvPicPr>
          <p:cNvPr id="1026" name="Picture 2" descr="http://www.radiobartas.net/wp-content/uploads/2015/03/bourgeon-de-frene-997c9b9d-2a24-4a78-854f-acf14985ad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615" y="1642682"/>
            <a:ext cx="5394334" cy="366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040071" y="5559228"/>
            <a:ext cx="456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simple du </a:t>
            </a:r>
            <a:r>
              <a:rPr lang="fr-FR" dirty="0" err="1" smtClean="0"/>
              <a:t>plastrochron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7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 espace paramétrique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709" y="2338235"/>
            <a:ext cx="1838582" cy="218152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703" y="2500182"/>
            <a:ext cx="1971950" cy="185763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369" y="2662129"/>
            <a:ext cx="1743318" cy="153373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945501" y="5057522"/>
            <a:ext cx="7323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Arbres issus de la même règle d’évolution, en faisant simplement varier le </a:t>
            </a:r>
            <a:r>
              <a:rPr lang="fr-FR" dirty="0" err="1" smtClean="0"/>
              <a:t>plastrochron</a:t>
            </a:r>
            <a:r>
              <a:rPr lang="fr-FR" dirty="0" smtClean="0"/>
              <a:t>, et les angles caractéristiques d’embranchement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079356" y="587573"/>
            <a:ext cx="7400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Interprétation en 3D</a:t>
            </a:r>
            <a:endParaRPr lang="fr-FR" sz="4800" dirty="0"/>
          </a:p>
        </p:txBody>
      </p:sp>
      <p:grpSp>
        <p:nvGrpSpPr>
          <p:cNvPr id="104" name="Groupe 103"/>
          <p:cNvGrpSpPr/>
          <p:nvPr/>
        </p:nvGrpSpPr>
        <p:grpSpPr>
          <a:xfrm>
            <a:off x="160915" y="2139911"/>
            <a:ext cx="3890339" cy="2910082"/>
            <a:chOff x="579095" y="2229482"/>
            <a:chExt cx="3522617" cy="2704011"/>
          </a:xfrm>
        </p:grpSpPr>
        <p:grpSp>
          <p:nvGrpSpPr>
            <p:cNvPr id="6" name="Groupe 5"/>
            <p:cNvGrpSpPr/>
            <p:nvPr/>
          </p:nvGrpSpPr>
          <p:grpSpPr>
            <a:xfrm>
              <a:off x="579095" y="2229482"/>
              <a:ext cx="3522617" cy="2704011"/>
              <a:chOff x="1306285" y="1832339"/>
              <a:chExt cx="4850675" cy="3988526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306285" y="1832339"/>
                <a:ext cx="4850675" cy="3988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" name="Groupe 7"/>
              <p:cNvGrpSpPr/>
              <p:nvPr/>
            </p:nvGrpSpPr>
            <p:grpSpPr>
              <a:xfrm>
                <a:off x="2801544" y="4062402"/>
                <a:ext cx="1729331" cy="612676"/>
                <a:chOff x="3323134" y="3722323"/>
                <a:chExt cx="1729331" cy="612676"/>
              </a:xfrm>
            </p:grpSpPr>
            <p:sp>
              <p:nvSpPr>
                <p:cNvPr id="11" name="Ellipse 10"/>
                <p:cNvSpPr/>
                <p:nvPr/>
              </p:nvSpPr>
              <p:spPr>
                <a:xfrm>
                  <a:off x="4002743" y="3722323"/>
                  <a:ext cx="230644" cy="2369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12" name="Connecteur droit avec flèche 11"/>
                <p:cNvCxnSpPr/>
                <p:nvPr/>
              </p:nvCxnSpPr>
              <p:spPr>
                <a:xfrm>
                  <a:off x="4118881" y="3838303"/>
                  <a:ext cx="933584" cy="454146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necteur droit avec flèche 12"/>
                <p:cNvCxnSpPr/>
                <p:nvPr/>
              </p:nvCxnSpPr>
              <p:spPr>
                <a:xfrm flipH="1">
                  <a:off x="3323134" y="3838305"/>
                  <a:ext cx="795751" cy="49669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ZoneTexte 8"/>
              <p:cNvSpPr txBox="1"/>
              <p:nvPr/>
            </p:nvSpPr>
            <p:spPr>
              <a:xfrm>
                <a:off x="4219762" y="4059520"/>
                <a:ext cx="2674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2584562" y="4200989"/>
                <a:ext cx="175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  <p:cxnSp>
          <p:nvCxnSpPr>
            <p:cNvPr id="16" name="Connecteur droit avec flèche 15"/>
            <p:cNvCxnSpPr/>
            <p:nvPr/>
          </p:nvCxnSpPr>
          <p:spPr>
            <a:xfrm flipH="1" flipV="1">
              <a:off x="2242851" y="3108960"/>
              <a:ext cx="1" cy="71220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>
              <a:cxnSpLocks noChangeAspect="1"/>
            </p:cNvCxnSpPr>
            <p:nvPr/>
          </p:nvCxnSpPr>
          <p:spPr>
            <a:xfrm flipH="1">
              <a:off x="2125641" y="3693975"/>
              <a:ext cx="121804" cy="72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>
              <a:cxnSpLocks/>
            </p:cNvCxnSpPr>
            <p:nvPr/>
          </p:nvCxnSpPr>
          <p:spPr>
            <a:xfrm>
              <a:off x="2126840" y="3765975"/>
              <a:ext cx="0" cy="108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>
              <a:cxnSpLocks/>
            </p:cNvCxnSpPr>
            <p:nvPr/>
          </p:nvCxnSpPr>
          <p:spPr>
            <a:xfrm>
              <a:off x="2358862" y="3756588"/>
              <a:ext cx="0" cy="108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>
              <a:cxnSpLocks/>
            </p:cNvCxnSpPr>
            <p:nvPr/>
          </p:nvCxnSpPr>
          <p:spPr>
            <a:xfrm flipH="1" flipV="1">
              <a:off x="2238258" y="3693975"/>
              <a:ext cx="120606" cy="626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>
              <a:cxnSpLocks/>
            </p:cNvCxnSpPr>
            <p:nvPr/>
          </p:nvCxnSpPr>
          <p:spPr>
            <a:xfrm flipH="1">
              <a:off x="2244756" y="3875880"/>
              <a:ext cx="116011" cy="6366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>
              <a:cxnSpLocks/>
            </p:cNvCxnSpPr>
            <p:nvPr/>
          </p:nvCxnSpPr>
          <p:spPr>
            <a:xfrm>
              <a:off x="2141220" y="3891158"/>
              <a:ext cx="101631" cy="4838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2298560" y="2950958"/>
              <a:ext cx="155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z</a:t>
              </a:r>
              <a:endParaRPr lang="fr-FR" dirty="0" smtClean="0"/>
            </a:p>
          </p:txBody>
        </p:sp>
      </p:grpSp>
      <p:grpSp>
        <p:nvGrpSpPr>
          <p:cNvPr id="103" name="Groupe 102"/>
          <p:cNvGrpSpPr/>
          <p:nvPr/>
        </p:nvGrpSpPr>
        <p:grpSpPr>
          <a:xfrm>
            <a:off x="4218143" y="2139911"/>
            <a:ext cx="3890339" cy="2910082"/>
            <a:chOff x="4577962" y="2229482"/>
            <a:chExt cx="3522617" cy="2704011"/>
          </a:xfrm>
        </p:grpSpPr>
        <p:sp>
          <p:nvSpPr>
            <p:cNvPr id="56" name="Rectangle 55"/>
            <p:cNvSpPr/>
            <p:nvPr/>
          </p:nvSpPr>
          <p:spPr>
            <a:xfrm>
              <a:off x="4577962" y="2229482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1" name="Groupe 70"/>
            <p:cNvGrpSpPr/>
            <p:nvPr/>
          </p:nvGrpSpPr>
          <p:grpSpPr>
            <a:xfrm>
              <a:off x="5224322" y="2768078"/>
              <a:ext cx="1413435" cy="1253676"/>
              <a:chOff x="5506262" y="2950958"/>
              <a:chExt cx="1413435" cy="1253676"/>
            </a:xfrm>
          </p:grpSpPr>
          <p:grpSp>
            <p:nvGrpSpPr>
              <p:cNvPr id="57" name="Groupe 56"/>
              <p:cNvGrpSpPr/>
              <p:nvPr/>
            </p:nvGrpSpPr>
            <p:grpSpPr>
              <a:xfrm>
                <a:off x="5663837" y="3741348"/>
                <a:ext cx="1255860" cy="415362"/>
                <a:chOff x="3323134" y="3722323"/>
                <a:chExt cx="1729331" cy="612676"/>
              </a:xfrm>
            </p:grpSpPr>
            <p:sp>
              <p:nvSpPr>
                <p:cNvPr id="60" name="Ellipse 59"/>
                <p:cNvSpPr/>
                <p:nvPr/>
              </p:nvSpPr>
              <p:spPr>
                <a:xfrm>
                  <a:off x="4002743" y="3722323"/>
                  <a:ext cx="230644" cy="236989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61" name="Connecteur droit avec flèche 60"/>
                <p:cNvCxnSpPr/>
                <p:nvPr/>
              </p:nvCxnSpPr>
              <p:spPr>
                <a:xfrm>
                  <a:off x="4118881" y="3838303"/>
                  <a:ext cx="933584" cy="454146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avec flèche 61"/>
                <p:cNvCxnSpPr/>
                <p:nvPr/>
              </p:nvCxnSpPr>
              <p:spPr>
                <a:xfrm flipH="1">
                  <a:off x="3323134" y="3838305"/>
                  <a:ext cx="795751" cy="49669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ZoneTexte 57"/>
              <p:cNvSpPr txBox="1"/>
              <p:nvPr/>
            </p:nvSpPr>
            <p:spPr>
              <a:xfrm>
                <a:off x="6693763" y="3739394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9" name="ZoneTexte 58"/>
              <p:cNvSpPr txBox="1"/>
              <p:nvPr/>
            </p:nvSpPr>
            <p:spPr>
              <a:xfrm>
                <a:off x="5506262" y="3835302"/>
                <a:ext cx="127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63" name="Connecteur droit avec flèche 62"/>
              <p:cNvCxnSpPr/>
              <p:nvPr/>
            </p:nvCxnSpPr>
            <p:spPr>
              <a:xfrm flipH="1" flipV="1">
                <a:off x="6241718" y="3108960"/>
                <a:ext cx="1" cy="712204"/>
              </a:xfrm>
              <a:prstGeom prst="straightConnector1">
                <a:avLst/>
              </a:prstGeom>
              <a:ln w="25400">
                <a:solidFill>
                  <a:schemeClr val="accent1">
                    <a:shade val="90000"/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/>
              <p:cNvCxnSpPr>
                <a:cxnSpLocks noChangeAspect="1"/>
              </p:cNvCxnSpPr>
              <p:nvPr/>
            </p:nvCxnSpPr>
            <p:spPr>
              <a:xfrm flipH="1">
                <a:off x="6124508" y="3693975"/>
                <a:ext cx="121804" cy="72000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/>
              <p:cNvCxnSpPr>
                <a:cxnSpLocks/>
              </p:cNvCxnSpPr>
              <p:nvPr/>
            </p:nvCxnSpPr>
            <p:spPr>
              <a:xfrm>
                <a:off x="6125707" y="3765975"/>
                <a:ext cx="0" cy="108000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/>
              <p:cNvCxnSpPr>
                <a:cxnSpLocks/>
              </p:cNvCxnSpPr>
              <p:nvPr/>
            </p:nvCxnSpPr>
            <p:spPr>
              <a:xfrm>
                <a:off x="6357729" y="3756588"/>
                <a:ext cx="0" cy="108000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/>
              <p:cNvCxnSpPr>
                <a:cxnSpLocks/>
              </p:cNvCxnSpPr>
              <p:nvPr/>
            </p:nvCxnSpPr>
            <p:spPr>
              <a:xfrm flipH="1" flipV="1">
                <a:off x="6237125" y="3693975"/>
                <a:ext cx="120606" cy="62616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67"/>
              <p:cNvCxnSpPr>
                <a:cxnSpLocks/>
              </p:cNvCxnSpPr>
              <p:nvPr/>
            </p:nvCxnSpPr>
            <p:spPr>
              <a:xfrm flipH="1">
                <a:off x="6243623" y="3875880"/>
                <a:ext cx="116011" cy="63661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/>
              <p:cNvCxnSpPr>
                <a:cxnSpLocks/>
              </p:cNvCxnSpPr>
              <p:nvPr/>
            </p:nvCxnSpPr>
            <p:spPr>
              <a:xfrm>
                <a:off x="6140087" y="3891158"/>
                <a:ext cx="101631" cy="48383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ZoneTexte 69"/>
              <p:cNvSpPr txBox="1"/>
              <p:nvPr/>
            </p:nvSpPr>
            <p:spPr>
              <a:xfrm>
                <a:off x="6297427" y="2950958"/>
                <a:ext cx="155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bg1">
                        <a:lumMod val="50000"/>
                      </a:schemeClr>
                    </a:solidFill>
                  </a:rPr>
                  <a:t>z</a:t>
                </a:r>
                <a:endParaRPr lang="fr-FR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2" name="Groupe 71"/>
            <p:cNvGrpSpPr/>
            <p:nvPr/>
          </p:nvGrpSpPr>
          <p:grpSpPr>
            <a:xfrm>
              <a:off x="6115862" y="3179558"/>
              <a:ext cx="1413435" cy="1205752"/>
              <a:chOff x="5506262" y="2950958"/>
              <a:chExt cx="1413435" cy="1205752"/>
            </a:xfrm>
          </p:grpSpPr>
          <p:grpSp>
            <p:nvGrpSpPr>
              <p:cNvPr id="73" name="Groupe 72"/>
              <p:cNvGrpSpPr/>
              <p:nvPr/>
            </p:nvGrpSpPr>
            <p:grpSpPr>
              <a:xfrm>
                <a:off x="5663837" y="3741348"/>
                <a:ext cx="1255860" cy="415362"/>
                <a:chOff x="3323134" y="3722323"/>
                <a:chExt cx="1729331" cy="612676"/>
              </a:xfrm>
            </p:grpSpPr>
            <p:sp>
              <p:nvSpPr>
                <p:cNvPr id="84" name="Ellipse 83"/>
                <p:cNvSpPr/>
                <p:nvPr/>
              </p:nvSpPr>
              <p:spPr>
                <a:xfrm>
                  <a:off x="4002743" y="3722323"/>
                  <a:ext cx="230644" cy="2369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85" name="Connecteur droit avec flèche 84"/>
                <p:cNvCxnSpPr/>
                <p:nvPr/>
              </p:nvCxnSpPr>
              <p:spPr>
                <a:xfrm>
                  <a:off x="4118881" y="3838303"/>
                  <a:ext cx="933584" cy="454146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Connecteur droit avec flèche 85"/>
                <p:cNvCxnSpPr/>
                <p:nvPr/>
              </p:nvCxnSpPr>
              <p:spPr>
                <a:xfrm flipH="1">
                  <a:off x="3323134" y="3838305"/>
                  <a:ext cx="795751" cy="49669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ZoneTexte 73"/>
              <p:cNvSpPr txBox="1"/>
              <p:nvPr/>
            </p:nvSpPr>
            <p:spPr>
              <a:xfrm>
                <a:off x="6693763" y="3739394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75" name="ZoneTexte 74"/>
              <p:cNvSpPr txBox="1"/>
              <p:nvPr/>
            </p:nvSpPr>
            <p:spPr>
              <a:xfrm>
                <a:off x="5506262" y="3835302"/>
                <a:ext cx="127276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  <p:cxnSp>
            <p:nvCxnSpPr>
              <p:cNvPr id="76" name="Connecteur droit avec flèche 75"/>
              <p:cNvCxnSpPr/>
              <p:nvPr/>
            </p:nvCxnSpPr>
            <p:spPr>
              <a:xfrm flipH="1" flipV="1">
                <a:off x="6241718" y="3108960"/>
                <a:ext cx="1" cy="71220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/>
              <p:cNvCxnSpPr>
                <a:cxnSpLocks noChangeAspect="1"/>
              </p:cNvCxnSpPr>
              <p:nvPr/>
            </p:nvCxnSpPr>
            <p:spPr>
              <a:xfrm flipH="1">
                <a:off x="6124508" y="3693975"/>
                <a:ext cx="121804" cy="72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necteur droit 77"/>
              <p:cNvCxnSpPr>
                <a:cxnSpLocks/>
              </p:cNvCxnSpPr>
              <p:nvPr/>
            </p:nvCxnSpPr>
            <p:spPr>
              <a:xfrm>
                <a:off x="6125707" y="3765975"/>
                <a:ext cx="0" cy="108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/>
              <p:cNvCxnSpPr>
                <a:cxnSpLocks/>
              </p:cNvCxnSpPr>
              <p:nvPr/>
            </p:nvCxnSpPr>
            <p:spPr>
              <a:xfrm>
                <a:off x="6357729" y="3756588"/>
                <a:ext cx="0" cy="108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/>
              <p:cNvCxnSpPr>
                <a:cxnSpLocks/>
              </p:cNvCxnSpPr>
              <p:nvPr/>
            </p:nvCxnSpPr>
            <p:spPr>
              <a:xfrm flipH="1" flipV="1">
                <a:off x="6237125" y="3693975"/>
                <a:ext cx="120606" cy="6261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80"/>
              <p:cNvCxnSpPr>
                <a:cxnSpLocks/>
              </p:cNvCxnSpPr>
              <p:nvPr/>
            </p:nvCxnSpPr>
            <p:spPr>
              <a:xfrm flipH="1">
                <a:off x="6243623" y="3875880"/>
                <a:ext cx="116011" cy="63661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81"/>
              <p:cNvCxnSpPr>
                <a:cxnSpLocks/>
              </p:cNvCxnSpPr>
              <p:nvPr/>
            </p:nvCxnSpPr>
            <p:spPr>
              <a:xfrm>
                <a:off x="6140087" y="3891158"/>
                <a:ext cx="101631" cy="4838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ZoneTexte 82"/>
              <p:cNvSpPr txBox="1"/>
              <p:nvPr/>
            </p:nvSpPr>
            <p:spPr>
              <a:xfrm>
                <a:off x="6297427" y="2950958"/>
                <a:ext cx="155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z</a:t>
                </a:r>
                <a:endParaRPr lang="fr-FR" dirty="0" smtClean="0"/>
              </a:p>
            </p:txBody>
          </p:sp>
        </p:grpSp>
      </p:grpSp>
      <p:grpSp>
        <p:nvGrpSpPr>
          <p:cNvPr id="160" name="Groupe 159"/>
          <p:cNvGrpSpPr/>
          <p:nvPr/>
        </p:nvGrpSpPr>
        <p:grpSpPr>
          <a:xfrm>
            <a:off x="8271470" y="2139911"/>
            <a:ext cx="3890339" cy="2910082"/>
            <a:chOff x="7492364" y="1656498"/>
            <a:chExt cx="3522617" cy="2704011"/>
          </a:xfrm>
        </p:grpSpPr>
        <p:sp>
          <p:nvSpPr>
            <p:cNvPr id="88" name="Rectangle 87"/>
            <p:cNvSpPr/>
            <p:nvPr/>
          </p:nvSpPr>
          <p:spPr>
            <a:xfrm>
              <a:off x="7492364" y="1656498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Ellipse 91"/>
            <p:cNvSpPr/>
            <p:nvPr/>
          </p:nvSpPr>
          <p:spPr>
            <a:xfrm>
              <a:off x="9071779" y="3168364"/>
              <a:ext cx="167496" cy="1606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>
              <a:off x="9156120" y="3246992"/>
              <a:ext cx="677979" cy="30788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 rot="-1200000" flipH="1">
              <a:off x="8643060" y="3332187"/>
              <a:ext cx="577883" cy="336732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ZoneTexte 89"/>
            <p:cNvSpPr txBox="1"/>
            <p:nvPr/>
          </p:nvSpPr>
          <p:spPr>
            <a:xfrm>
              <a:off x="9608165" y="3166410"/>
              <a:ext cx="194251" cy="25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91" name="ZoneTexte 90"/>
            <p:cNvSpPr txBox="1"/>
            <p:nvPr/>
          </p:nvSpPr>
          <p:spPr>
            <a:xfrm>
              <a:off x="8420664" y="3262318"/>
              <a:ext cx="127276" cy="25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  <p:cxnSp>
          <p:nvCxnSpPr>
            <p:cNvPr id="95" name="Connecteur droit avec flèche 94"/>
            <p:cNvCxnSpPr/>
            <p:nvPr/>
          </p:nvCxnSpPr>
          <p:spPr>
            <a:xfrm rot="-1200000" flipH="1" flipV="1">
              <a:off x="9027824" y="2546876"/>
              <a:ext cx="1" cy="712204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95"/>
            <p:cNvCxnSpPr>
              <a:cxnSpLocks noChangeAspect="1"/>
            </p:cNvCxnSpPr>
            <p:nvPr/>
          </p:nvCxnSpPr>
          <p:spPr>
            <a:xfrm flipH="1">
              <a:off x="9026769" y="3144574"/>
              <a:ext cx="88234" cy="10737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>
              <a:cxnSpLocks/>
            </p:cNvCxnSpPr>
            <p:nvPr/>
          </p:nvCxnSpPr>
          <p:spPr>
            <a:xfrm>
              <a:off x="9026768" y="3251947"/>
              <a:ext cx="47808" cy="776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>
              <a:cxnSpLocks/>
            </p:cNvCxnSpPr>
            <p:nvPr/>
          </p:nvCxnSpPr>
          <p:spPr>
            <a:xfrm>
              <a:off x="9222180" y="3175370"/>
              <a:ext cx="40811" cy="11125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>
              <a:cxnSpLocks/>
            </p:cNvCxnSpPr>
            <p:nvPr/>
          </p:nvCxnSpPr>
          <p:spPr>
            <a:xfrm flipH="1" flipV="1">
              <a:off x="9110121" y="3140372"/>
              <a:ext cx="110154" cy="3289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>
              <a:cxnSpLocks/>
            </p:cNvCxnSpPr>
            <p:nvPr/>
          </p:nvCxnSpPr>
          <p:spPr>
            <a:xfrm rot="-1200000" flipH="1">
              <a:off x="9163740" y="3308611"/>
              <a:ext cx="116011" cy="6366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>
              <a:cxnSpLocks/>
            </p:cNvCxnSpPr>
            <p:nvPr/>
          </p:nvCxnSpPr>
          <p:spPr>
            <a:xfrm>
              <a:off x="9082355" y="3339371"/>
              <a:ext cx="91068" cy="5150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ZoneTexte 101"/>
            <p:cNvSpPr txBox="1"/>
            <p:nvPr/>
          </p:nvSpPr>
          <p:spPr>
            <a:xfrm>
              <a:off x="9211829" y="2377974"/>
              <a:ext cx="155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z</a:t>
              </a:r>
              <a:endParaRPr lang="fr-FR" dirty="0" smtClean="0"/>
            </a:p>
          </p:txBody>
        </p:sp>
        <p:cxnSp>
          <p:nvCxnSpPr>
            <p:cNvPr id="123" name="Connecteur droit avec flèche 122"/>
            <p:cNvCxnSpPr/>
            <p:nvPr/>
          </p:nvCxnSpPr>
          <p:spPr>
            <a:xfrm flipH="1">
              <a:off x="8571740" y="3242278"/>
              <a:ext cx="577883" cy="336732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avec flèche 123"/>
            <p:cNvCxnSpPr/>
            <p:nvPr/>
          </p:nvCxnSpPr>
          <p:spPr>
            <a:xfrm flipH="1" flipV="1">
              <a:off x="9149621" y="2531260"/>
              <a:ext cx="1" cy="712204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Arc 153"/>
            <p:cNvSpPr/>
            <p:nvPr/>
          </p:nvSpPr>
          <p:spPr>
            <a:xfrm rot="18718668">
              <a:off x="8944084" y="2716147"/>
              <a:ext cx="235349" cy="207220"/>
            </a:xfrm>
            <a:prstGeom prst="arc">
              <a:avLst>
                <a:gd name="adj1" fmla="val 16200000"/>
                <a:gd name="adj2" fmla="val 492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Arc 154"/>
            <p:cNvSpPr/>
            <p:nvPr/>
          </p:nvSpPr>
          <p:spPr>
            <a:xfrm rot="11179166">
              <a:off x="8714232" y="3425708"/>
              <a:ext cx="235349" cy="207220"/>
            </a:xfrm>
            <a:prstGeom prst="arc">
              <a:avLst>
                <a:gd name="adj1" fmla="val 16200000"/>
                <a:gd name="adj2" fmla="val 492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ZoneTexte 156"/>
            <p:cNvSpPr txBox="1"/>
            <p:nvPr/>
          </p:nvSpPr>
          <p:spPr>
            <a:xfrm>
              <a:off x="8671859" y="3414376"/>
              <a:ext cx="152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58" name="ZoneTexte 157"/>
            <p:cNvSpPr txBox="1"/>
            <p:nvPr/>
          </p:nvSpPr>
          <p:spPr>
            <a:xfrm>
              <a:off x="8960271" y="2690630"/>
              <a:ext cx="152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59" name="Arc 158"/>
            <p:cNvSpPr/>
            <p:nvPr/>
          </p:nvSpPr>
          <p:spPr>
            <a:xfrm>
              <a:off x="9436148" y="3303371"/>
              <a:ext cx="182739" cy="221374"/>
            </a:xfrm>
            <a:prstGeom prst="arc">
              <a:avLst>
                <a:gd name="adj1" fmla="val 4745037"/>
                <a:gd name="adj2" fmla="val 0"/>
              </a:avLst>
            </a:prstGeom>
            <a:ln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7129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7"/>
          <a:stretch/>
        </p:blipFill>
        <p:spPr>
          <a:xfrm>
            <a:off x="291314" y="0"/>
            <a:ext cx="11789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Elaboration de notre règle d’évolution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8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Observation d’un modèle déjà existant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06399" y="2139496"/>
            <a:ext cx="5308600" cy="398145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951765" y="1720334"/>
            <a:ext cx="2465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Alphabet = {T,S,B}</a:t>
            </a:r>
            <a:endParaRPr lang="en-US" dirty="0"/>
          </a:p>
        </p:txBody>
      </p:sp>
      <p:cxnSp>
        <p:nvCxnSpPr>
          <p:cNvPr id="7" name="Connecteur droit avec flèche 6"/>
          <p:cNvCxnSpPr>
            <a:endCxn id="8" idx="0"/>
          </p:cNvCxnSpPr>
          <p:nvPr/>
        </p:nvCxnSpPr>
        <p:spPr>
          <a:xfrm flipH="1">
            <a:off x="5601832" y="2119504"/>
            <a:ext cx="1813266" cy="1309006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4458832" y="3428510"/>
            <a:ext cx="228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Paramètres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Temps de </a:t>
            </a:r>
            <a:r>
              <a:rPr lang="fr-FR" sz="1600" dirty="0" smtClean="0"/>
              <a:t>pousse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Epaisseur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Longueur</a:t>
            </a:r>
            <a:endParaRPr lang="en-US" sz="1600" dirty="0"/>
          </a:p>
        </p:txBody>
      </p:sp>
      <p:cxnSp>
        <p:nvCxnSpPr>
          <p:cNvPr id="11" name="Connecteur droit avec flèche 10"/>
          <p:cNvCxnSpPr>
            <a:endCxn id="15" idx="0"/>
          </p:cNvCxnSpPr>
          <p:nvPr/>
        </p:nvCxnSpPr>
        <p:spPr>
          <a:xfrm>
            <a:off x="7682593" y="2016579"/>
            <a:ext cx="593670" cy="1411931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7094765" y="3428510"/>
            <a:ext cx="2362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Paramètres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Plastrochron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Epaisseur relative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Longueur relative</a:t>
            </a:r>
            <a:endParaRPr lang="en-US" sz="1600" dirty="0"/>
          </a:p>
        </p:txBody>
      </p:sp>
      <p:cxnSp>
        <p:nvCxnSpPr>
          <p:cNvPr id="18" name="Connecteur droit avec flèche 17"/>
          <p:cNvCxnSpPr>
            <a:endCxn id="19" idx="0"/>
          </p:cNvCxnSpPr>
          <p:nvPr/>
        </p:nvCxnSpPr>
        <p:spPr>
          <a:xfrm>
            <a:off x="7864531" y="2016579"/>
            <a:ext cx="3121478" cy="1365764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9804511" y="3382343"/>
            <a:ext cx="2362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Paramètres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Epaisseur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Longueur</a:t>
            </a:r>
            <a:endParaRPr lang="en-US" sz="1600" dirty="0"/>
          </a:p>
        </p:txBody>
      </p:sp>
      <p:pic>
        <p:nvPicPr>
          <p:cNvPr id="2050" name="Picture 2" descr="http://fr.academic.ru/pictures/frwiki/65/Autre_tronc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8" t="49625" r="38634" b="12486"/>
          <a:stretch/>
        </p:blipFill>
        <p:spPr bwMode="auto">
          <a:xfrm>
            <a:off x="4972426" y="4847692"/>
            <a:ext cx="1258811" cy="193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g.over-blog-kiwi.com/0/55/06/94/20170214/ob_db1244_marronier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0" b="17925"/>
          <a:stretch/>
        </p:blipFill>
        <p:spPr bwMode="auto">
          <a:xfrm>
            <a:off x="7227211" y="5023076"/>
            <a:ext cx="2098102" cy="170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africa.upenn.edu/faminefood/images/Fachoka_branch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000" y="5117632"/>
            <a:ext cx="2190018" cy="150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8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110593" y="927640"/>
            <a:ext cx="298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Graine = {</a:t>
            </a:r>
            <a:r>
              <a:rPr lang="fr-FR" sz="2400" b="1" dirty="0" smtClean="0"/>
              <a:t>T</a:t>
            </a:r>
            <a:r>
              <a:rPr lang="fr-FR" sz="2400" dirty="0" smtClean="0"/>
              <a:t>(</a:t>
            </a:r>
            <a:r>
              <a:rPr lang="fr-FR" sz="2400" i="1" dirty="0" smtClean="0"/>
              <a:t>t0</a:t>
            </a:r>
            <a:r>
              <a:rPr lang="fr-FR" sz="2400" dirty="0" smtClean="0"/>
              <a:t>,</a:t>
            </a:r>
            <a:r>
              <a:rPr lang="fr-FR" sz="2400" i="1" dirty="0" smtClean="0"/>
              <a:t>e0</a:t>
            </a:r>
            <a:r>
              <a:rPr lang="fr-FR" sz="2400" dirty="0" smtClean="0"/>
              <a:t>,</a:t>
            </a:r>
            <a:r>
              <a:rPr lang="fr-FR" sz="2400" i="1" dirty="0" smtClean="0"/>
              <a:t>l</a:t>
            </a:r>
            <a:r>
              <a:rPr lang="fr-FR" sz="2400" dirty="0" smtClean="0"/>
              <a:t>)}</a:t>
            </a:r>
            <a:endParaRPr lang="en-US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3110593" y="2321033"/>
            <a:ext cx="1300570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Règle d’évolution :</a:t>
            </a:r>
          </a:p>
          <a:p>
            <a:endParaRPr lang="fr-FR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0070C0"/>
                </a:solidFill>
              </a:rPr>
              <a:t>p1</a:t>
            </a:r>
            <a:r>
              <a:rPr lang="fr-FR" sz="2400" dirty="0" smtClean="0"/>
              <a:t>  </a:t>
            </a:r>
            <a:r>
              <a:rPr lang="fr-FR" sz="2400" b="1" dirty="0" smtClean="0"/>
              <a:t>T</a:t>
            </a:r>
            <a:r>
              <a:rPr lang="fr-FR" sz="2400" dirty="0" smtClean="0"/>
              <a:t>(</a:t>
            </a:r>
            <a:r>
              <a:rPr lang="fr-FR" sz="2000" dirty="0" err="1" smtClean="0"/>
              <a:t>t,e,l</a:t>
            </a:r>
            <a:r>
              <a:rPr lang="fr-FR" sz="2400" dirty="0" smtClean="0"/>
              <a:t>) : t &gt; 0		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>
                <a:sym typeface="Wingdings" panose="05000000000000000000" pitchFamily="2" charset="2"/>
              </a:rPr>
              <a:t>	</a:t>
            </a:r>
            <a:r>
              <a:rPr lang="fr-FR" sz="2400" b="1" dirty="0" smtClean="0"/>
              <a:t>B</a:t>
            </a:r>
            <a:r>
              <a:rPr lang="fr-FR" sz="2400" dirty="0" smtClean="0"/>
              <a:t>(</a:t>
            </a:r>
            <a:r>
              <a:rPr lang="fr-FR" sz="2000" dirty="0" err="1" smtClean="0"/>
              <a:t>e,l</a:t>
            </a:r>
            <a:r>
              <a:rPr lang="fr-FR" sz="2400" dirty="0" smtClean="0"/>
              <a:t>) </a:t>
            </a:r>
            <a:r>
              <a:rPr lang="fr-FR" sz="2400" b="1" dirty="0" smtClean="0"/>
              <a:t>T</a:t>
            </a:r>
            <a:r>
              <a:rPr lang="fr-FR" sz="2400" dirty="0" smtClean="0"/>
              <a:t>(</a:t>
            </a:r>
            <a:r>
              <a:rPr lang="fr-FR" sz="2000" dirty="0" smtClean="0"/>
              <a:t>t-1,e*</a:t>
            </a:r>
            <a:r>
              <a:rPr lang="fr-FR" sz="2000" i="1" dirty="0" err="1" smtClean="0"/>
              <a:t>c</a:t>
            </a:r>
            <a:r>
              <a:rPr lang="fr-FR" sz="2000" dirty="0" err="1" smtClean="0"/>
              <a:t>,l</a:t>
            </a:r>
            <a:r>
              <a:rPr lang="fr-FR" sz="2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0070C0"/>
                </a:solidFill>
              </a:rPr>
              <a:t>p2</a:t>
            </a:r>
            <a:r>
              <a:rPr lang="fr-FR" sz="2400" dirty="0" smtClean="0"/>
              <a:t>  </a:t>
            </a:r>
            <a:r>
              <a:rPr lang="fr-FR" sz="2400" b="1" dirty="0"/>
              <a:t>T</a:t>
            </a:r>
            <a:r>
              <a:rPr lang="fr-FR" sz="2400" dirty="0"/>
              <a:t>(</a:t>
            </a:r>
            <a:r>
              <a:rPr lang="fr-FR" sz="2000" dirty="0" err="1"/>
              <a:t>t,e,l</a:t>
            </a:r>
            <a:r>
              <a:rPr lang="fr-FR" sz="2400" dirty="0" smtClean="0"/>
              <a:t>)				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>
                <a:sym typeface="Wingdings" panose="05000000000000000000" pitchFamily="2" charset="2"/>
              </a:rPr>
              <a:t>	</a:t>
            </a:r>
            <a:r>
              <a:rPr lang="fr-FR" sz="2400" b="1" dirty="0" smtClean="0"/>
              <a:t>[+</a:t>
            </a:r>
            <a:r>
              <a:rPr lang="fr-FR" sz="2400" dirty="0" smtClean="0"/>
              <a:t>(</a:t>
            </a:r>
            <a:r>
              <a:rPr lang="el-GR" sz="2000" i="1" dirty="0" smtClean="0"/>
              <a:t>α</a:t>
            </a:r>
            <a:r>
              <a:rPr lang="fr-FR" sz="2400" dirty="0" smtClean="0"/>
              <a:t>) </a:t>
            </a:r>
            <a:r>
              <a:rPr lang="fr-FR" sz="2400" b="1" dirty="0" smtClean="0"/>
              <a:t>B</a:t>
            </a:r>
            <a:r>
              <a:rPr lang="fr-FR" sz="2400" dirty="0" smtClean="0"/>
              <a:t>(</a:t>
            </a:r>
            <a:r>
              <a:rPr lang="fr-FR" sz="2000" dirty="0" err="1" smtClean="0"/>
              <a:t>e,l</a:t>
            </a:r>
            <a:r>
              <a:rPr lang="fr-FR" sz="2400" dirty="0" smtClean="0"/>
              <a:t>) </a:t>
            </a:r>
            <a:r>
              <a:rPr lang="fr-FR" sz="2400" b="1" dirty="0" smtClean="0"/>
              <a:t>S</a:t>
            </a:r>
            <a:r>
              <a:rPr lang="fr-FR" sz="2400" dirty="0" smtClean="0"/>
              <a:t>(</a:t>
            </a:r>
            <a:r>
              <a:rPr lang="fr-FR" sz="2000" dirty="0" err="1" smtClean="0"/>
              <a:t>d,t,e</a:t>
            </a:r>
            <a:r>
              <a:rPr lang="fr-FR" sz="2400" dirty="0" smtClean="0"/>
              <a:t>)</a:t>
            </a:r>
            <a:r>
              <a:rPr lang="fr-FR" sz="2400" b="1" dirty="0" smtClean="0"/>
              <a:t>]</a:t>
            </a:r>
          </a:p>
          <a:p>
            <a:r>
              <a:rPr lang="fr-FR" sz="2400" b="1" dirty="0" smtClean="0"/>
              <a:t>				</a:t>
            </a:r>
            <a:r>
              <a:rPr lang="fr-FR" sz="2400" b="1" dirty="0"/>
              <a:t>	</a:t>
            </a:r>
            <a:r>
              <a:rPr lang="fr-FR" sz="2400" b="1" dirty="0" smtClean="0"/>
              <a:t>			[+</a:t>
            </a:r>
            <a:r>
              <a:rPr lang="fr-FR" sz="2400" dirty="0" smtClean="0"/>
              <a:t>(</a:t>
            </a:r>
            <a:r>
              <a:rPr lang="el-GR" i="1" dirty="0"/>
              <a:t>β</a:t>
            </a:r>
            <a:r>
              <a:rPr lang="fr-FR" sz="2400" dirty="0" smtClean="0"/>
              <a:t>) </a:t>
            </a:r>
            <a:r>
              <a:rPr lang="fr-FR" sz="2400" b="1" dirty="0" smtClean="0"/>
              <a:t>&amp;</a:t>
            </a:r>
            <a:r>
              <a:rPr lang="fr-FR" sz="2400" dirty="0" smtClean="0"/>
              <a:t>(</a:t>
            </a:r>
            <a:r>
              <a:rPr lang="fr-FR" sz="2000" i="1" dirty="0"/>
              <a:t>γ</a:t>
            </a:r>
            <a:r>
              <a:rPr lang="fr-FR" sz="2400" dirty="0" smtClean="0"/>
              <a:t>) </a:t>
            </a:r>
            <a:r>
              <a:rPr lang="fr-FR" sz="2400" b="1" dirty="0" smtClean="0"/>
              <a:t>B</a:t>
            </a:r>
            <a:r>
              <a:rPr lang="fr-FR" sz="2400" dirty="0" smtClean="0"/>
              <a:t>(</a:t>
            </a:r>
            <a:r>
              <a:rPr lang="fr-FR" sz="2000" dirty="0" err="1" smtClean="0"/>
              <a:t>t,e</a:t>
            </a:r>
            <a:r>
              <a:rPr lang="fr-FR" sz="2400" dirty="0" smtClean="0"/>
              <a:t>) </a:t>
            </a:r>
            <a:r>
              <a:rPr lang="fr-FR" sz="2400" b="1" dirty="0" smtClean="0"/>
              <a:t>S</a:t>
            </a:r>
            <a:r>
              <a:rPr lang="fr-FR" sz="2400" dirty="0" smtClean="0"/>
              <a:t>(</a:t>
            </a:r>
            <a:r>
              <a:rPr lang="fr-FR" sz="2000" dirty="0" err="1" smtClean="0"/>
              <a:t>d,t,e</a:t>
            </a:r>
            <a:r>
              <a:rPr lang="fr-FR" sz="2400" dirty="0" smtClean="0"/>
              <a:t>)</a:t>
            </a:r>
            <a:r>
              <a:rPr lang="fr-FR" sz="2400" b="1" dirty="0" smtClean="0"/>
              <a:t>]</a:t>
            </a:r>
          </a:p>
          <a:p>
            <a:r>
              <a:rPr lang="fr-FR" sz="2400" b="1" dirty="0"/>
              <a:t>	</a:t>
            </a:r>
            <a:r>
              <a:rPr lang="fr-FR" sz="2400" b="1" dirty="0" smtClean="0"/>
              <a:t>				      		[+</a:t>
            </a:r>
            <a:r>
              <a:rPr lang="fr-FR" sz="2400" dirty="0" smtClean="0"/>
              <a:t>(</a:t>
            </a:r>
            <a:r>
              <a:rPr lang="el-GR" i="1" dirty="0"/>
              <a:t>β</a:t>
            </a:r>
            <a:r>
              <a:rPr lang="fr-FR" sz="2400" dirty="0" smtClean="0"/>
              <a:t>) </a:t>
            </a:r>
            <a:r>
              <a:rPr lang="fr-FR" sz="2400" b="1" dirty="0" smtClean="0"/>
              <a:t>^</a:t>
            </a:r>
            <a:r>
              <a:rPr lang="fr-FR" sz="2400" dirty="0" smtClean="0"/>
              <a:t>(</a:t>
            </a:r>
            <a:r>
              <a:rPr lang="fr-FR" sz="2000" i="1" dirty="0"/>
              <a:t>γ</a:t>
            </a:r>
            <a:r>
              <a:rPr lang="fr-FR" sz="2400" dirty="0" smtClean="0"/>
              <a:t>) </a:t>
            </a:r>
            <a:r>
              <a:rPr lang="fr-FR" sz="2400" b="1" dirty="0"/>
              <a:t>B</a:t>
            </a:r>
            <a:r>
              <a:rPr lang="fr-FR" sz="2400" dirty="0"/>
              <a:t>(</a:t>
            </a:r>
            <a:r>
              <a:rPr lang="fr-FR" sz="2000" dirty="0" err="1"/>
              <a:t>t,e</a:t>
            </a:r>
            <a:r>
              <a:rPr lang="fr-FR" sz="2400" dirty="0"/>
              <a:t>) </a:t>
            </a:r>
            <a:r>
              <a:rPr lang="fr-FR" sz="2400" b="1" dirty="0"/>
              <a:t>S</a:t>
            </a:r>
            <a:r>
              <a:rPr lang="fr-FR" sz="2400" dirty="0"/>
              <a:t>(</a:t>
            </a:r>
            <a:r>
              <a:rPr lang="fr-FR" sz="2000" dirty="0" err="1"/>
              <a:t>d,t,e</a:t>
            </a:r>
            <a:r>
              <a:rPr lang="fr-FR" sz="2400" dirty="0" smtClean="0"/>
              <a:t>)</a:t>
            </a:r>
            <a:r>
              <a:rPr lang="fr-FR" sz="2400" b="1" dirty="0" smtClean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0070C0"/>
                </a:solidFill>
              </a:rPr>
              <a:t>p3 </a:t>
            </a:r>
            <a:r>
              <a:rPr lang="fr-FR" sz="2400" dirty="0" smtClean="0"/>
              <a:t> </a:t>
            </a:r>
            <a:r>
              <a:rPr lang="fr-FR" sz="2400" b="1" dirty="0" smtClean="0"/>
              <a:t>S</a:t>
            </a:r>
            <a:r>
              <a:rPr lang="fr-FR" sz="2400" dirty="0" smtClean="0"/>
              <a:t>(</a:t>
            </a:r>
            <a:r>
              <a:rPr lang="fr-FR" sz="2400" dirty="0" err="1" smtClean="0"/>
              <a:t>d,t,e</a:t>
            </a:r>
            <a:r>
              <a:rPr lang="fr-FR" sz="2400" dirty="0" smtClean="0"/>
              <a:t>) : p &gt; 0	</a:t>
            </a:r>
            <a:r>
              <a:rPr lang="fr-FR" sz="2400" dirty="0" smtClean="0">
                <a:sym typeface="Wingdings" panose="05000000000000000000" pitchFamily="2" charset="2"/>
              </a:rPr>
              <a:t>	</a:t>
            </a:r>
            <a:r>
              <a:rPr lang="fr-FR" sz="2400" b="1" dirty="0" smtClean="0">
                <a:sym typeface="Wingdings" panose="05000000000000000000" pitchFamily="2" charset="2"/>
              </a:rPr>
              <a:t>B</a:t>
            </a:r>
            <a:r>
              <a:rPr lang="fr-FR" sz="2400" dirty="0" smtClean="0">
                <a:sym typeface="Wingdings" panose="05000000000000000000" pitchFamily="2" charset="2"/>
              </a:rPr>
              <a:t>(</a:t>
            </a:r>
            <a:r>
              <a:rPr lang="fr-FR" sz="2400" dirty="0" err="1" smtClean="0">
                <a:sym typeface="Wingdings" panose="05000000000000000000" pitchFamily="2" charset="2"/>
              </a:rPr>
              <a:t>t,e</a:t>
            </a:r>
            <a:r>
              <a:rPr lang="fr-FR" sz="2400" dirty="0" smtClean="0">
                <a:sym typeface="Wingdings" panose="05000000000000000000" pitchFamily="2" charset="2"/>
              </a:rPr>
              <a:t>*</a:t>
            </a:r>
            <a:r>
              <a:rPr lang="fr-FR" sz="2400" i="1" dirty="0" smtClean="0">
                <a:sym typeface="Wingdings" panose="05000000000000000000" pitchFamily="2" charset="2"/>
              </a:rPr>
              <a:t>c</a:t>
            </a:r>
            <a:r>
              <a:rPr lang="fr-FR" sz="2400" dirty="0" smtClean="0">
                <a:sym typeface="Wingdings" panose="05000000000000000000" pitchFamily="2" charset="2"/>
              </a:rPr>
              <a:t>)</a:t>
            </a:r>
            <a:r>
              <a:rPr lang="fr-FR" sz="2400" b="1" dirty="0" smtClean="0">
                <a:sym typeface="Wingdings" panose="05000000000000000000" pitchFamily="2" charset="2"/>
              </a:rPr>
              <a:t>S</a:t>
            </a:r>
            <a:r>
              <a:rPr lang="fr-FR" sz="2400" dirty="0" smtClean="0">
                <a:sym typeface="Wingdings" panose="05000000000000000000" pitchFamily="2" charset="2"/>
              </a:rPr>
              <a:t>(d-1,t,e)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0070C0"/>
                </a:solidFill>
                <a:sym typeface="Wingdings" panose="05000000000000000000" pitchFamily="2" charset="2"/>
              </a:rPr>
              <a:t>p4</a:t>
            </a:r>
            <a:r>
              <a:rPr lang="fr-FR" sz="2400" dirty="0" smtClean="0">
                <a:sym typeface="Wingdings" panose="05000000000000000000" pitchFamily="2" charset="2"/>
              </a:rPr>
              <a:t>  </a:t>
            </a:r>
            <a:r>
              <a:rPr lang="fr-FR" sz="2400" b="1" dirty="0" smtClean="0"/>
              <a:t>S</a:t>
            </a:r>
            <a:r>
              <a:rPr lang="fr-FR" sz="2400" dirty="0" smtClean="0"/>
              <a:t>(</a:t>
            </a:r>
            <a:r>
              <a:rPr lang="fr-FR" sz="2400" dirty="0" err="1" smtClean="0"/>
              <a:t>d,t,e</a:t>
            </a:r>
            <a:r>
              <a:rPr lang="fr-FR" sz="2400" dirty="0" smtClean="0"/>
              <a:t>)			</a:t>
            </a:r>
            <a:r>
              <a:rPr lang="fr-FR" sz="2400" dirty="0" smtClean="0">
                <a:sym typeface="Wingdings" panose="05000000000000000000" pitchFamily="2" charset="2"/>
              </a:rPr>
              <a:t> 	</a:t>
            </a:r>
            <a:r>
              <a:rPr lang="fr-FR" sz="2400" b="1" dirty="0" smtClean="0">
                <a:sym typeface="Wingdings" panose="05000000000000000000" pitchFamily="2" charset="2"/>
              </a:rPr>
              <a:t>[+</a:t>
            </a:r>
            <a:r>
              <a:rPr lang="fr-FR" sz="2400" dirty="0" smtClean="0">
                <a:sym typeface="Wingdings" panose="05000000000000000000" pitchFamily="2" charset="2"/>
              </a:rPr>
              <a:t>(</a:t>
            </a:r>
            <a:r>
              <a:rPr lang="el-GR" sz="2400" i="1" dirty="0" smtClean="0">
                <a:sym typeface="Wingdings" panose="05000000000000000000" pitchFamily="2" charset="2"/>
              </a:rPr>
              <a:t>θ</a:t>
            </a:r>
            <a:r>
              <a:rPr lang="fr-FR" sz="2400" i="1" baseline="-25000" dirty="0" smtClean="0">
                <a:sym typeface="Wingdings" panose="05000000000000000000" pitchFamily="2" charset="2"/>
              </a:rPr>
              <a:t>1</a:t>
            </a:r>
            <a:r>
              <a:rPr lang="fr-FR" sz="2400" dirty="0" smtClean="0">
                <a:sym typeface="Wingdings" panose="05000000000000000000" pitchFamily="2" charset="2"/>
              </a:rPr>
              <a:t>)</a:t>
            </a:r>
            <a:r>
              <a:rPr lang="fr-FR" sz="2400" b="1" dirty="0" smtClean="0">
                <a:sym typeface="Wingdings" panose="05000000000000000000" pitchFamily="2" charset="2"/>
              </a:rPr>
              <a:t>&amp;</a:t>
            </a:r>
            <a:r>
              <a:rPr lang="fr-FR" sz="2400" dirty="0" smtClean="0">
                <a:sym typeface="Wingdings" panose="05000000000000000000" pitchFamily="2" charset="2"/>
              </a:rPr>
              <a:t>(</a:t>
            </a:r>
            <a:r>
              <a:rPr lang="el-GR" sz="2400" i="1" dirty="0" smtClean="0">
                <a:sym typeface="Wingdings" panose="05000000000000000000" pitchFamily="2" charset="2"/>
              </a:rPr>
              <a:t>θ</a:t>
            </a:r>
            <a:r>
              <a:rPr lang="fr-FR" sz="2400" i="1" baseline="-25000" dirty="0" smtClean="0">
                <a:sym typeface="Wingdings" panose="05000000000000000000" pitchFamily="2" charset="2"/>
              </a:rPr>
              <a:t>2</a:t>
            </a:r>
            <a:r>
              <a:rPr lang="fr-FR" sz="2400" dirty="0" smtClean="0">
                <a:sym typeface="Wingdings" panose="05000000000000000000" pitchFamily="2" charset="2"/>
              </a:rPr>
              <a:t>)</a:t>
            </a:r>
            <a:r>
              <a:rPr lang="fr-FR" sz="2400" b="1" dirty="0" smtClean="0">
                <a:sym typeface="Wingdings" panose="05000000000000000000" pitchFamily="2" charset="2"/>
              </a:rPr>
              <a:t>B</a:t>
            </a:r>
            <a:r>
              <a:rPr lang="fr-FR" sz="2400" dirty="0" smtClean="0">
                <a:sym typeface="Wingdings" panose="05000000000000000000" pitchFamily="2" charset="2"/>
              </a:rPr>
              <a:t>(</a:t>
            </a:r>
            <a:r>
              <a:rPr lang="fr-FR" sz="2400" dirty="0" err="1" smtClean="0">
                <a:sym typeface="Wingdings" panose="05000000000000000000" pitchFamily="2" charset="2"/>
              </a:rPr>
              <a:t>t,e</a:t>
            </a:r>
            <a:r>
              <a:rPr lang="fr-FR" sz="2400" dirty="0" smtClean="0">
                <a:sym typeface="Wingdings" panose="05000000000000000000" pitchFamily="2" charset="2"/>
              </a:rPr>
              <a:t>*</a:t>
            </a:r>
            <a:r>
              <a:rPr lang="fr-FR" sz="2400" i="1" dirty="0" smtClean="0">
                <a:sym typeface="Wingdings" panose="05000000000000000000" pitchFamily="2" charset="2"/>
              </a:rPr>
              <a:t>c</a:t>
            </a:r>
            <a:r>
              <a:rPr lang="fr-FR" sz="2400" dirty="0" smtClean="0">
                <a:sym typeface="Wingdings" panose="05000000000000000000" pitchFamily="2" charset="2"/>
              </a:rPr>
              <a:t>)</a:t>
            </a:r>
            <a:r>
              <a:rPr lang="fr-FR" sz="2400" b="1" dirty="0" smtClean="0">
                <a:sym typeface="Wingdings" panose="05000000000000000000" pitchFamily="2" charset="2"/>
              </a:rPr>
              <a:t>S</a:t>
            </a:r>
            <a:r>
              <a:rPr lang="fr-FR" sz="2400" dirty="0" smtClean="0">
                <a:sym typeface="Wingdings" panose="05000000000000000000" pitchFamily="2" charset="2"/>
              </a:rPr>
              <a:t>(</a:t>
            </a:r>
            <a:r>
              <a:rPr lang="fr-FR" sz="2400" i="1" dirty="0" err="1" smtClean="0">
                <a:sym typeface="Wingdings" panose="05000000000000000000" pitchFamily="2" charset="2"/>
              </a:rPr>
              <a:t>p</a:t>
            </a:r>
            <a:r>
              <a:rPr lang="fr-FR" sz="2400" dirty="0" err="1" smtClean="0">
                <a:sym typeface="Wingdings" panose="05000000000000000000" pitchFamily="2" charset="2"/>
              </a:rPr>
              <a:t>,t,e</a:t>
            </a:r>
            <a:r>
              <a:rPr lang="fr-FR" sz="2400" dirty="0" smtClean="0">
                <a:sym typeface="Wingdings" panose="05000000000000000000" pitchFamily="2" charset="2"/>
              </a:rPr>
              <a:t>)</a:t>
            </a:r>
            <a:r>
              <a:rPr lang="fr-FR" sz="2400" b="1" dirty="0" smtClean="0">
                <a:sym typeface="Wingdings" panose="05000000000000000000" pitchFamily="2" charset="2"/>
              </a:rPr>
              <a:t>]</a:t>
            </a:r>
          </a:p>
          <a:p>
            <a:r>
              <a:rPr lang="fr-FR" sz="2400" dirty="0">
                <a:sym typeface="Wingdings" panose="05000000000000000000" pitchFamily="2" charset="2"/>
              </a:rPr>
              <a:t>	</a:t>
            </a:r>
            <a:r>
              <a:rPr lang="fr-FR" sz="2400" dirty="0" smtClean="0">
                <a:sym typeface="Wingdings" panose="05000000000000000000" pitchFamily="2" charset="2"/>
              </a:rPr>
              <a:t>							</a:t>
            </a:r>
            <a:r>
              <a:rPr lang="fr-FR" sz="2400" b="1" dirty="0" smtClean="0">
                <a:sym typeface="Wingdings" panose="05000000000000000000" pitchFamily="2" charset="2"/>
              </a:rPr>
              <a:t>B</a:t>
            </a:r>
            <a:r>
              <a:rPr lang="fr-FR" sz="2400" dirty="0" smtClean="0">
                <a:sym typeface="Wingdings" panose="05000000000000000000" pitchFamily="2" charset="2"/>
              </a:rPr>
              <a:t>(</a:t>
            </a:r>
            <a:r>
              <a:rPr lang="fr-FR" sz="2400" dirty="0" err="1" smtClean="0">
                <a:sym typeface="Wingdings" panose="05000000000000000000" pitchFamily="2" charset="2"/>
              </a:rPr>
              <a:t>t,e</a:t>
            </a:r>
            <a:r>
              <a:rPr lang="fr-FR" sz="2400" dirty="0" smtClean="0">
                <a:sym typeface="Wingdings" panose="05000000000000000000" pitchFamily="2" charset="2"/>
              </a:rPr>
              <a:t>*</a:t>
            </a:r>
            <a:r>
              <a:rPr lang="fr-FR" sz="2400" i="1" dirty="0" smtClean="0">
                <a:sym typeface="Wingdings" panose="05000000000000000000" pitchFamily="2" charset="2"/>
              </a:rPr>
              <a:t>c</a:t>
            </a:r>
            <a:r>
              <a:rPr lang="fr-FR" sz="2400" dirty="0" smtClean="0">
                <a:sym typeface="Wingdings" panose="05000000000000000000" pitchFamily="2" charset="2"/>
              </a:rPr>
              <a:t>)</a:t>
            </a:r>
            <a:r>
              <a:rPr lang="fr-FR" sz="2400" b="1" dirty="0" smtClean="0">
                <a:sym typeface="Wingdings" panose="05000000000000000000" pitchFamily="2" charset="2"/>
              </a:rPr>
              <a:t>S</a:t>
            </a:r>
            <a:r>
              <a:rPr lang="fr-FR" sz="2400" dirty="0" smtClean="0">
                <a:sym typeface="Wingdings" panose="05000000000000000000" pitchFamily="2" charset="2"/>
              </a:rPr>
              <a:t>(</a:t>
            </a:r>
            <a:r>
              <a:rPr lang="fr-FR" sz="2400" i="1" dirty="0" err="1" smtClean="0">
                <a:sym typeface="Wingdings" panose="05000000000000000000" pitchFamily="2" charset="2"/>
              </a:rPr>
              <a:t>p</a:t>
            </a:r>
            <a:r>
              <a:rPr lang="fr-FR" sz="2400" dirty="0" err="1" smtClean="0">
                <a:sym typeface="Wingdings" panose="05000000000000000000" pitchFamily="2" charset="2"/>
              </a:rPr>
              <a:t>,t,e</a:t>
            </a:r>
            <a:r>
              <a:rPr lang="fr-FR" sz="2400" dirty="0" smtClean="0">
                <a:sym typeface="Wingdings" panose="05000000000000000000" pitchFamily="2" charset="2"/>
              </a:rPr>
              <a:t>)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3110593" y="285434"/>
            <a:ext cx="3949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Alphabet = {</a:t>
            </a:r>
            <a:r>
              <a:rPr lang="fr-FR" sz="2400" b="1" dirty="0" smtClean="0"/>
              <a:t>T</a:t>
            </a:r>
            <a:r>
              <a:rPr lang="fr-FR" sz="2400" dirty="0" smtClean="0"/>
              <a:t>,</a:t>
            </a:r>
            <a:r>
              <a:rPr lang="fr-FR" sz="2400" b="1" dirty="0" smtClean="0"/>
              <a:t>S</a:t>
            </a:r>
            <a:r>
              <a:rPr lang="fr-FR" sz="2400" dirty="0" smtClean="0"/>
              <a:t>,</a:t>
            </a:r>
            <a:r>
              <a:rPr lang="fr-FR" sz="2400" b="1" dirty="0" smtClean="0"/>
              <a:t>B</a:t>
            </a:r>
            <a:r>
              <a:rPr lang="fr-FR" sz="2400" dirty="0" smtClean="0"/>
              <a:t>}</a:t>
            </a:r>
            <a:endParaRPr lang="en-US" sz="2400" dirty="0"/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568083"/>
              </p:ext>
            </p:extLst>
          </p:nvPr>
        </p:nvGraphicFramePr>
        <p:xfrm>
          <a:off x="0" y="0"/>
          <a:ext cx="3110593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18324650"/>
                    </a:ext>
                  </a:extLst>
                </a:gridCol>
                <a:gridCol w="2196193">
                  <a:extLst>
                    <a:ext uri="{9D8B030D-6E8A-4147-A177-3AD203B41FA5}">
                      <a16:colId xmlns:a16="http://schemas.microsoft.com/office/drawing/2014/main" val="1627199158"/>
                    </a:ext>
                  </a:extLst>
                </a:gridCol>
              </a:tblGrid>
              <a:tr h="457534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Constantes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730858"/>
                  </a:ext>
                </a:extLst>
              </a:tr>
              <a:tr h="673592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Temps</a:t>
                      </a:r>
                      <a:r>
                        <a:rPr lang="fr-FR" baseline="0" dirty="0" smtClean="0"/>
                        <a:t> de pousse du tronc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3707858"/>
                  </a:ext>
                </a:extLst>
              </a:tr>
              <a:tr h="65577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Epaisseur à la</a:t>
                      </a:r>
                      <a:r>
                        <a:rPr lang="fr-FR" baseline="0" dirty="0" smtClean="0"/>
                        <a:t> base du tronc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483693"/>
                  </a:ext>
                </a:extLst>
              </a:tr>
              <a:tr h="796261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Longueur d’une portion de tronc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737960"/>
                  </a:ext>
                </a:extLst>
              </a:tr>
              <a:tr h="567482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Plastrochron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8819451"/>
                  </a:ext>
                </a:extLst>
              </a:tr>
              <a:tr h="123578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Coefficient</a:t>
                      </a:r>
                      <a:r>
                        <a:rPr lang="fr-FR" baseline="0" dirty="0" smtClean="0"/>
                        <a:t> de réduction de l’épaisseur de branche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0722660"/>
                  </a:ext>
                </a:extLst>
              </a:tr>
              <a:tr h="1235784">
                <a:tc>
                  <a:txBody>
                    <a:bodyPr/>
                    <a:lstStyle/>
                    <a:p>
                      <a:pPr algn="ctr"/>
                      <a:r>
                        <a:rPr lang="el-GR" sz="1800" i="1" dirty="0" smtClean="0"/>
                        <a:t>α</a:t>
                      </a:r>
                      <a:r>
                        <a:rPr lang="fr-FR" sz="1800" dirty="0" smtClean="0"/>
                        <a:t>,</a:t>
                      </a:r>
                      <a:r>
                        <a:rPr lang="el-GR" i="1" dirty="0" smtClean="0"/>
                        <a:t> β</a:t>
                      </a:r>
                      <a:r>
                        <a:rPr lang="fr-FR" i="1" dirty="0" smtClean="0"/>
                        <a:t>,</a:t>
                      </a:r>
                      <a:r>
                        <a:rPr lang="fr-FR" sz="1800" i="1" dirty="0" smtClean="0"/>
                        <a:t> γ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Angles caractéristiques tronc-branches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312181"/>
                  </a:ext>
                </a:extLst>
              </a:tr>
              <a:tr h="1235784">
                <a:tc>
                  <a:txBody>
                    <a:bodyPr/>
                    <a:lstStyle/>
                    <a:p>
                      <a:pPr algn="ctr"/>
                      <a:r>
                        <a:rPr lang="el-GR" sz="1800" i="1" dirty="0" smtClean="0"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fr-FR" sz="1800" i="1" baseline="-25000" dirty="0" smtClean="0">
                          <a:sym typeface="Wingdings" panose="05000000000000000000" pitchFamily="2" charset="2"/>
                        </a:rPr>
                        <a:t>1/2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Angle</a:t>
                      </a:r>
                      <a:r>
                        <a:rPr lang="fr-FR" baseline="0" dirty="0" smtClean="0"/>
                        <a:t> branche-branche (pris aléatoirement à chaque étape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0348157"/>
                  </a:ext>
                </a:extLst>
              </a:tr>
            </a:tbl>
          </a:graphicData>
        </a:graphic>
      </p:graphicFrame>
      <p:pic>
        <p:nvPicPr>
          <p:cNvPr id="1026" name="Picture 2" descr="http://img.over-blog-kiwi.com/1/56/70/20/20151215/ob_6c2f60_acer-op-photo-f-bouff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400" y="0"/>
            <a:ext cx="3784600" cy="28384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79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19" y="-105197"/>
            <a:ext cx="12217519" cy="702359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935185" y="5821136"/>
            <a:ext cx="45801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15</a:t>
            </a:r>
            <a:r>
              <a:rPr lang="fr-FR" baseline="30000" dirty="0" smtClean="0"/>
              <a:t>e</a:t>
            </a:r>
            <a:r>
              <a:rPr lang="fr-FR" dirty="0" smtClean="0"/>
              <a:t> itération du morphisme sur la graine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8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6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487681" y="2447110"/>
            <a:ext cx="5599611" cy="2621280"/>
            <a:chOff x="1942012" y="1654629"/>
            <a:chExt cx="8456023" cy="4537165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1942012" y="1654629"/>
              <a:ext cx="8456023" cy="45371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Un L-System </a:t>
                  </a:r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blipFill>
                  <a:blip r:embed="rId3"/>
                  <a:stretch>
                    <a:fillRect l="-1037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à coins arrondis 7"/>
            <p:cNvSpPr/>
            <p:nvPr/>
          </p:nvSpPr>
          <p:spPr>
            <a:xfrm>
              <a:off x="215101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Alphabet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fr-FR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blipFill>
                  <a:blip r:embed="rId4"/>
                  <a:stretch>
                    <a:fillRect l="-41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à coins arrondis 14"/>
            <p:cNvSpPr/>
            <p:nvPr/>
          </p:nvSpPr>
          <p:spPr>
            <a:xfrm>
              <a:off x="489745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Morphisme </a:t>
                  </a:r>
                  <a14:m>
                    <m:oMath xmlns:m="http://schemas.openxmlformats.org/officeDocument/2006/math"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blipFill>
                  <a:blip r:embed="rId5"/>
                  <a:stretch>
                    <a:fillRect l="-402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à coins arrondis 9"/>
            <p:cNvSpPr/>
            <p:nvPr/>
          </p:nvSpPr>
          <p:spPr>
            <a:xfrm>
              <a:off x="7655841" y="2751908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916092" y="4093033"/>
              <a:ext cx="1924595" cy="47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Une Graine g</a:t>
              </a:r>
              <a:endParaRPr lang="fr-FR" sz="1200" dirty="0"/>
            </a:p>
          </p:txBody>
        </p:sp>
      </p:grpSp>
      <p:sp>
        <p:nvSpPr>
          <p:cNvPr id="6" name="Flèche droite 5"/>
          <p:cNvSpPr/>
          <p:nvPr/>
        </p:nvSpPr>
        <p:spPr>
          <a:xfrm>
            <a:off x="6177416" y="3370218"/>
            <a:ext cx="1236617" cy="77506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593108" y="2281649"/>
            <a:ext cx="3753395" cy="27867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Langage caractérisé par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blipFill>
                <a:blip r:embed="rId6"/>
                <a:stretch>
                  <a:fillRect l="-1468" t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oljeZBesedilom 3"/>
          <p:cNvSpPr txBox="1"/>
          <p:nvPr/>
        </p:nvSpPr>
        <p:spPr>
          <a:xfrm>
            <a:off x="8046712" y="3583892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470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3186167" y="482532"/>
            <a:ext cx="6674983" cy="1280890"/>
          </a:xfrm>
        </p:spPr>
        <p:txBody>
          <a:bodyPr/>
          <a:lstStyle/>
          <a:p>
            <a:r>
              <a:rPr lang="fr-FR" dirty="0" smtClean="0"/>
              <a:t>Influence de l'environnement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15" y="1308100"/>
            <a:ext cx="9866489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3c1703fe8d.site.internapcdn.net/newman/gfx/news/hires/2013/howdoplants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18" y="1312480"/>
            <a:ext cx="8217369" cy="54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716818" y="358140"/>
            <a:ext cx="10094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Influence de la lumière dans la croissance des plantes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4570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011" y="0"/>
            <a:ext cx="12548011" cy="6858000"/>
          </a:xfrm>
          <a:prstGeom prst="rect">
            <a:avLst/>
          </a:prstGeom>
        </p:spPr>
      </p:pic>
      <p:sp>
        <p:nvSpPr>
          <p:cNvPr id="8" name="Naslov 1"/>
          <p:cNvSpPr>
            <a:spLocks noGrp="1"/>
          </p:cNvSpPr>
          <p:nvPr>
            <p:ph type="title"/>
          </p:nvPr>
        </p:nvSpPr>
        <p:spPr>
          <a:xfrm>
            <a:off x="897373" y="2372228"/>
            <a:ext cx="8911687" cy="1280890"/>
          </a:xfrm>
        </p:spPr>
        <p:txBody>
          <a:bodyPr>
            <a:noAutofit/>
          </a:bodyPr>
          <a:lstStyle/>
          <a:p>
            <a:r>
              <a:rPr lang="fr-FR" dirty="0" smtClean="0"/>
              <a:t>Modification </a:t>
            </a:r>
            <a:br>
              <a:rPr lang="fr-FR" dirty="0" smtClean="0"/>
            </a:br>
            <a:r>
              <a:rPr lang="fr-FR" dirty="0" smtClean="0"/>
              <a:t>de la </a:t>
            </a:r>
            <a:br>
              <a:rPr lang="fr-FR" dirty="0" smtClean="0"/>
            </a:br>
            <a:r>
              <a:rPr lang="fr-FR" dirty="0" smtClean="0"/>
              <a:t>croissance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782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83" y="0"/>
            <a:ext cx="12548012" cy="6858000"/>
          </a:xfrm>
          <a:prstGeom prst="rect">
            <a:avLst/>
          </a:prstGeom>
        </p:spPr>
      </p:pic>
      <p:sp>
        <p:nvSpPr>
          <p:cNvPr id="11" name="Naslov 1"/>
          <p:cNvSpPr>
            <a:spLocks noGrp="1"/>
          </p:cNvSpPr>
          <p:nvPr>
            <p:ph type="title"/>
          </p:nvPr>
        </p:nvSpPr>
        <p:spPr>
          <a:xfrm>
            <a:off x="762903" y="1242675"/>
            <a:ext cx="8911687" cy="1280890"/>
          </a:xfrm>
        </p:spPr>
        <p:txBody>
          <a:bodyPr>
            <a:noAutofit/>
          </a:bodyPr>
          <a:lstStyle/>
          <a:p>
            <a:r>
              <a:rPr lang="fr-FR" dirty="0" smtClean="0"/>
              <a:t>Action du vent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899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75" y="-26894"/>
            <a:ext cx="12563491" cy="6866461"/>
          </a:xfrm>
          <a:prstGeom prst="rect">
            <a:avLst/>
          </a:prstGeom>
        </p:spPr>
      </p:pic>
      <p:sp>
        <p:nvSpPr>
          <p:cNvPr id="6" name="Naslov 1"/>
          <p:cNvSpPr>
            <a:spLocks noGrp="1"/>
          </p:cNvSpPr>
          <p:nvPr>
            <p:ph type="title"/>
          </p:nvPr>
        </p:nvSpPr>
        <p:spPr>
          <a:xfrm>
            <a:off x="753938" y="1847666"/>
            <a:ext cx="8911687" cy="1280890"/>
          </a:xfrm>
        </p:spPr>
        <p:txBody>
          <a:bodyPr>
            <a:noAutofit/>
          </a:bodyPr>
          <a:lstStyle/>
          <a:p>
            <a:r>
              <a:rPr lang="fr-FR" dirty="0" smtClean="0"/>
              <a:t>Obstacles</a:t>
            </a:r>
            <a:br>
              <a:rPr lang="fr-FR" dirty="0" smtClean="0"/>
            </a:br>
            <a:r>
              <a:rPr lang="fr-FR" dirty="0" smtClean="0"/>
              <a:t>Physiques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20"/>
          <a:stretch/>
        </p:blipFill>
        <p:spPr>
          <a:xfrm>
            <a:off x="-9062" y="0"/>
            <a:ext cx="726235" cy="68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5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013" y="-1"/>
            <a:ext cx="1254801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7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Synthèse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59" y="2213326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7588814" y="1512603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383" y="3852913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5393041" y="2639511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5393041" y="4176967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qui dépendent du contexte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345133" y="2449417"/>
            <a:ext cx="896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Messages basipètes et acropètes (transport de sève, sève brute et raffinée)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611" y="3597809"/>
            <a:ext cx="4879964" cy="26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2181377" cy="108690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Analogie</a:t>
            </a:r>
            <a:br>
              <a:rPr lang="fr-FR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2635" y="4668666"/>
            <a:ext cx="2114724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Mot-graine</a:t>
            </a:r>
            <a:endParaRPr lang="en-US" dirty="0"/>
          </a:p>
        </p:txBody>
      </p:sp>
      <p:pic>
        <p:nvPicPr>
          <p:cNvPr id="6" name="Picture 2" descr="https://www.wikihow.com/images/7/7c/Germinate-Tree-Seeds-Step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34" y="2114727"/>
            <a:ext cx="2151979" cy="122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783660" y="1945525"/>
            <a:ext cx="146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mtClean="0"/>
              <a:t>Croissance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4613" y="4345499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Règle d’évolution</a:t>
            </a:r>
          </a:p>
          <a:p>
            <a:pPr algn="ctr"/>
            <a:r>
              <a:rPr lang="fr-FR" dirty="0" smtClean="0"/>
              <a:t>auto itérée</a:t>
            </a:r>
            <a:endParaRPr lang="en-US" dirty="0"/>
          </a:p>
        </p:txBody>
      </p:sp>
      <p:cxnSp>
        <p:nvCxnSpPr>
          <p:cNvPr id="12" name="Connecteur droit avec flèche 11"/>
          <p:cNvCxnSpPr>
            <a:stCxn id="5" idx="3"/>
            <a:endCxn id="13" idx="1"/>
          </p:cNvCxnSpPr>
          <p:nvPr/>
        </p:nvCxnSpPr>
        <p:spPr>
          <a:xfrm flipV="1">
            <a:off x="2427359" y="5090396"/>
            <a:ext cx="2240487" cy="76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67846" y="4661012"/>
            <a:ext cx="2298138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Langage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06473" y="4668665"/>
            <a:ext cx="2298138" cy="8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Arbre final</a:t>
            </a:r>
            <a:endParaRPr lang="en-US" dirty="0"/>
          </a:p>
        </p:txBody>
      </p:sp>
      <p:cxnSp>
        <p:nvCxnSpPr>
          <p:cNvPr id="19" name="Connecteur droit avec flèche 18"/>
          <p:cNvCxnSpPr>
            <a:stCxn id="13" idx="3"/>
            <a:endCxn id="14" idx="1"/>
          </p:cNvCxnSpPr>
          <p:nvPr/>
        </p:nvCxnSpPr>
        <p:spPr>
          <a:xfrm>
            <a:off x="6965984" y="5090396"/>
            <a:ext cx="2240489" cy="38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media.ooreka.fr/public/image/Intro-chene-prairie-champ-fleur-jaune-printemps-arbre-boule-arrondi-ovale-full-122986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846" y="1961261"/>
            <a:ext cx="2298138" cy="152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eur droit avec flèche 23"/>
          <p:cNvCxnSpPr>
            <a:stCxn id="6" idx="3"/>
            <a:endCxn id="1026" idx="1"/>
          </p:cNvCxnSpPr>
          <p:nvPr/>
        </p:nvCxnSpPr>
        <p:spPr>
          <a:xfrm>
            <a:off x="2464613" y="2725060"/>
            <a:ext cx="2203233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7139060" y="1961261"/>
            <a:ext cx="1894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Expression dans le milieu</a:t>
            </a:r>
            <a:endParaRPr lang="en-US" dirty="0"/>
          </a:p>
        </p:txBody>
      </p:sp>
      <p:sp>
        <p:nvSpPr>
          <p:cNvPr id="38" name="ZoneTexte 37"/>
          <p:cNvSpPr txBox="1"/>
          <p:nvPr/>
        </p:nvSpPr>
        <p:spPr>
          <a:xfrm>
            <a:off x="7220683" y="4291687"/>
            <a:ext cx="173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cxnSp>
        <p:nvCxnSpPr>
          <p:cNvPr id="39" name="Connecteur droit avec flèche 38"/>
          <p:cNvCxnSpPr>
            <a:stCxn id="1026" idx="3"/>
            <a:endCxn id="43" idx="1"/>
          </p:cNvCxnSpPr>
          <p:nvPr/>
        </p:nvCxnSpPr>
        <p:spPr>
          <a:xfrm flipV="1">
            <a:off x="6965984" y="2725059"/>
            <a:ext cx="2204271" cy="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55" y="2068521"/>
            <a:ext cx="2334356" cy="1313075"/>
          </a:xfrm>
          <a:prstGeom prst="rect">
            <a:avLst/>
          </a:prstGeom>
        </p:spPr>
      </p:pic>
      <p:cxnSp>
        <p:nvCxnSpPr>
          <p:cNvPr id="48" name="Connecteur droit 47"/>
          <p:cNvCxnSpPr/>
          <p:nvPr/>
        </p:nvCxnSpPr>
        <p:spPr>
          <a:xfrm>
            <a:off x="-64736" y="4012130"/>
            <a:ext cx="12348446" cy="988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307703" y="3633561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5816915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0355542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0463002" y="6218122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L système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463002" y="199278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Réalité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20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79356" y="587573"/>
            <a:ext cx="7400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Interprétation en 2D</a:t>
            </a:r>
            <a:endParaRPr lang="fr-FR" sz="4800" dirty="0"/>
          </a:p>
        </p:txBody>
      </p:sp>
      <p:grpSp>
        <p:nvGrpSpPr>
          <p:cNvPr id="2" name="Groupe 1"/>
          <p:cNvGrpSpPr/>
          <p:nvPr/>
        </p:nvGrpSpPr>
        <p:grpSpPr>
          <a:xfrm>
            <a:off x="579095" y="2229482"/>
            <a:ext cx="3522617" cy="2704011"/>
            <a:chOff x="1306285" y="1832339"/>
            <a:chExt cx="4850675" cy="3988526"/>
          </a:xfrm>
        </p:grpSpPr>
        <p:sp>
          <p:nvSpPr>
            <p:cNvPr id="5" name="Rectangle 4"/>
            <p:cNvSpPr/>
            <p:nvPr/>
          </p:nvSpPr>
          <p:spPr>
            <a:xfrm>
              <a:off x="1306285" y="1832339"/>
              <a:ext cx="4850675" cy="39885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2866832" y="3412844"/>
              <a:ext cx="1491808" cy="919028"/>
              <a:chOff x="3388422" y="3072765"/>
              <a:chExt cx="1491808" cy="919028"/>
            </a:xfrm>
          </p:grpSpPr>
          <p:sp>
            <p:nvSpPr>
              <p:cNvPr id="6" name="Ellipse 5"/>
              <p:cNvSpPr/>
              <p:nvPr/>
            </p:nvSpPr>
            <p:spPr>
              <a:xfrm>
                <a:off x="3959133" y="3661411"/>
                <a:ext cx="319497" cy="3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8" name="Connecteur droit avec flèche 7"/>
              <p:cNvCxnSpPr/>
              <p:nvPr/>
            </p:nvCxnSpPr>
            <p:spPr>
              <a:xfrm flipV="1">
                <a:off x="4118881" y="3105150"/>
                <a:ext cx="761349" cy="73315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avec flèche 11"/>
              <p:cNvCxnSpPr/>
              <p:nvPr/>
            </p:nvCxnSpPr>
            <p:spPr>
              <a:xfrm flipH="1" flipV="1">
                <a:off x="3388422" y="3072765"/>
                <a:ext cx="730460" cy="76553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ZoneTexte 33"/>
            <p:cNvSpPr txBox="1"/>
            <p:nvPr/>
          </p:nvSpPr>
          <p:spPr>
            <a:xfrm>
              <a:off x="4263390" y="3442474"/>
              <a:ext cx="26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2682240" y="3412844"/>
              <a:ext cx="17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4420301" y="2229482"/>
            <a:ext cx="3522617" cy="2704011"/>
            <a:chOff x="7159480" y="854916"/>
            <a:chExt cx="3522617" cy="2704011"/>
          </a:xfrm>
        </p:grpSpPr>
        <p:sp>
          <p:nvSpPr>
            <p:cNvPr id="13" name="Rectangle 12"/>
            <p:cNvSpPr/>
            <p:nvPr/>
          </p:nvSpPr>
          <p:spPr>
            <a:xfrm>
              <a:off x="7159480" y="854916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8114561" y="1924166"/>
              <a:ext cx="1408911" cy="623053"/>
              <a:chOff x="8092304" y="1926415"/>
              <a:chExt cx="1408911" cy="623053"/>
            </a:xfrm>
          </p:grpSpPr>
          <p:grpSp>
            <p:nvGrpSpPr>
              <p:cNvPr id="14" name="Groupe 13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17" name="Ellipse 16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18" name="Connecteur droit avec flèche 17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eur droit avec flèche 18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ZoneTexte 14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8092304" y="1926415"/>
                <a:ext cx="262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8" name="Groupe 27"/>
            <p:cNvGrpSpPr/>
            <p:nvPr/>
          </p:nvGrpSpPr>
          <p:grpSpPr>
            <a:xfrm>
              <a:off x="8920788" y="1220931"/>
              <a:ext cx="1342500" cy="623053"/>
              <a:chOff x="8158715" y="1926415"/>
              <a:chExt cx="1342500" cy="623053"/>
            </a:xfrm>
          </p:grpSpPr>
          <p:grpSp>
            <p:nvGrpSpPr>
              <p:cNvPr id="29" name="Groupe 2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32" name="Ellipse 3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36" name="Connecteur droit avec flèche 3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cteur droit avec flèche 3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ZoneTexte 29"/>
              <p:cNvSpPr txBox="1"/>
              <p:nvPr/>
            </p:nvSpPr>
            <p:spPr>
              <a:xfrm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8158715" y="1926415"/>
                <a:ext cx="127276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</p:grpSp>
      <p:grpSp>
        <p:nvGrpSpPr>
          <p:cNvPr id="10" name="Groupe 9"/>
          <p:cNvGrpSpPr/>
          <p:nvPr/>
        </p:nvGrpSpPr>
        <p:grpSpPr>
          <a:xfrm>
            <a:off x="8262990" y="2229482"/>
            <a:ext cx="3522617" cy="2704011"/>
            <a:chOff x="7177938" y="3696484"/>
            <a:chExt cx="3522617" cy="2704011"/>
          </a:xfrm>
        </p:grpSpPr>
        <p:sp>
          <p:nvSpPr>
            <p:cNvPr id="20" name="Rectangle 19"/>
            <p:cNvSpPr/>
            <p:nvPr/>
          </p:nvSpPr>
          <p:spPr>
            <a:xfrm>
              <a:off x="7177938" y="3696484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8177173" y="4767983"/>
              <a:ext cx="1342500" cy="623053"/>
              <a:chOff x="8158715" y="1926415"/>
              <a:chExt cx="1342500" cy="623053"/>
            </a:xfrm>
          </p:grpSpPr>
          <p:grpSp>
            <p:nvGrpSpPr>
              <p:cNvPr id="22" name="Groupe 21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25" name="Ellipse 24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26" name="Connecteur droit avec flèche 2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avec flèche 2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ZoneTexte 22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8158715" y="1926415"/>
                <a:ext cx="127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 rot="18018327">
              <a:off x="7919268" y="4900355"/>
              <a:ext cx="1469924" cy="623053"/>
              <a:chOff x="8059360" y="1926415"/>
              <a:chExt cx="1469924" cy="623053"/>
            </a:xfrm>
          </p:grpSpPr>
          <p:grpSp>
            <p:nvGrpSpPr>
              <p:cNvPr id="39" name="Groupe 3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43" name="Connecteur droit avec flèche 42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cteur droit avec flèche 43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ZoneTexte 39"/>
              <p:cNvSpPr txBox="1"/>
              <p:nvPr/>
            </p:nvSpPr>
            <p:spPr>
              <a:xfrm rot="3581673"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 rot="3581673">
                <a:off x="8159291" y="1848640"/>
                <a:ext cx="169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  <p:sp>
          <p:nvSpPr>
            <p:cNvPr id="7" name="Arc 6"/>
            <p:cNvSpPr/>
            <p:nvPr/>
          </p:nvSpPr>
          <p:spPr>
            <a:xfrm rot="19593085">
              <a:off x="8597057" y="4936420"/>
              <a:ext cx="535854" cy="551122"/>
            </a:xfrm>
            <a:prstGeom prst="arc">
              <a:avLst>
                <a:gd name="adj1" fmla="val 1731096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802550" y="4934982"/>
              <a:ext cx="1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6" name="AutoShape 2" descr="RÃ©sultat de recherche d'images pour &quot;tortu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>
            <a:off x="5422958" y="5375073"/>
            <a:ext cx="284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Avancer</a:t>
            </a:r>
            <a:endParaRPr lang="en-US" dirty="0"/>
          </a:p>
        </p:txBody>
      </p:sp>
      <p:sp>
        <p:nvSpPr>
          <p:cNvPr id="49" name="ZoneTexte 48"/>
          <p:cNvSpPr txBox="1"/>
          <p:nvPr/>
        </p:nvSpPr>
        <p:spPr>
          <a:xfrm>
            <a:off x="9284925" y="5375073"/>
            <a:ext cx="284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Tourner</a:t>
            </a:r>
            <a:endParaRPr lang="en-US" dirty="0"/>
          </a:p>
        </p:txBody>
      </p:sp>
      <p:sp>
        <p:nvSpPr>
          <p:cNvPr id="50" name="ZoneTexte 49"/>
          <p:cNvSpPr txBox="1"/>
          <p:nvPr/>
        </p:nvSpPr>
        <p:spPr>
          <a:xfrm>
            <a:off x="1096129" y="5236573"/>
            <a:ext cx="284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Sauvegarder l'état</a:t>
            </a:r>
          </a:p>
          <a:p>
            <a:r>
              <a:rPr lang="fr-FR" dirty="0"/>
              <a:t>Recharger </a:t>
            </a:r>
            <a:r>
              <a:rPr lang="fr-FR" dirty="0" smtClean="0"/>
              <a:t>l'état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0604725" y="922492"/>
            <a:ext cx="1526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Module </a:t>
            </a:r>
            <a:r>
              <a:rPr lang="fr-FR" dirty="0" err="1" smtClean="0"/>
              <a:t>turtle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99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92925" y="632736"/>
            <a:ext cx="8911687" cy="1280890"/>
          </a:xfrm>
        </p:spPr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7030A0"/>
                </a:solidFill>
              </a:rPr>
              <a:t>Génération :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A = {X,F,+,-,[,]}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Graine = {X}</a:t>
            </a:r>
            <a:endParaRPr lang="fr-FR" dirty="0">
              <a:solidFill>
                <a:srgbClr val="7030A0"/>
              </a:solidFill>
            </a:endParaRPr>
          </a:p>
          <a:p>
            <a:pPr lvl="1"/>
            <a:endParaRPr lang="fr-FR" dirty="0" smtClean="0">
              <a:solidFill>
                <a:srgbClr val="7030A0"/>
              </a:solidFill>
            </a:endParaRP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 smtClean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X) = F[[-X][+X]]F[+FX]-X</a:t>
            </a: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F) = FF</a:t>
            </a:r>
          </a:p>
          <a:p>
            <a:endParaRPr lang="en-US" dirty="0"/>
          </a:p>
          <a:p>
            <a:r>
              <a:rPr lang="fr-FR" u="sng" dirty="0">
                <a:solidFill>
                  <a:srgbClr val="00B05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F </a:t>
            </a:r>
            <a:r>
              <a:rPr lang="fr-FR" dirty="0" smtClean="0">
                <a:solidFill>
                  <a:srgbClr val="00B050"/>
                </a:solidFill>
              </a:rPr>
              <a:t>: </a:t>
            </a:r>
            <a:r>
              <a:rPr lang="fr-FR" dirty="0">
                <a:solidFill>
                  <a:srgbClr val="00B05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+ : 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-  : </a:t>
            </a:r>
            <a:r>
              <a:rPr lang="fr-FR" dirty="0">
                <a:solidFill>
                  <a:srgbClr val="00B050"/>
                </a:solidFill>
              </a:rPr>
              <a:t>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</a:t>
            </a:r>
            <a:r>
              <a:rPr lang="fr-FR" dirty="0" smtClean="0">
                <a:solidFill>
                  <a:srgbClr val="00B05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] : retourner à la dernière position sauvegardée</a:t>
            </a:r>
            <a:endParaRPr lang="fr-FR" dirty="0">
              <a:solidFill>
                <a:srgbClr val="00B05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2181377" cy="108690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Analogie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2635" y="4668666"/>
            <a:ext cx="2114724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Mot-graine</a:t>
            </a:r>
            <a:endParaRPr lang="en-US" dirty="0"/>
          </a:p>
        </p:txBody>
      </p:sp>
      <p:pic>
        <p:nvPicPr>
          <p:cNvPr id="6" name="Picture 2" descr="https://www.wikihow.com/images/7/7c/Germinate-Tree-Seeds-Step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34" y="2114727"/>
            <a:ext cx="2151979" cy="122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539553" y="1945525"/>
            <a:ext cx="204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Expression du phénotype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4613" y="4345499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Règle d’évolution</a:t>
            </a:r>
          </a:p>
          <a:p>
            <a:pPr algn="ctr"/>
            <a:r>
              <a:rPr lang="fr-FR" dirty="0" smtClean="0"/>
              <a:t>auto itérée</a:t>
            </a:r>
            <a:endParaRPr lang="en-US" dirty="0"/>
          </a:p>
        </p:txBody>
      </p:sp>
      <p:cxnSp>
        <p:nvCxnSpPr>
          <p:cNvPr id="12" name="Connecteur droit avec flèche 11"/>
          <p:cNvCxnSpPr>
            <a:stCxn id="5" idx="3"/>
            <a:endCxn id="13" idx="1"/>
          </p:cNvCxnSpPr>
          <p:nvPr/>
        </p:nvCxnSpPr>
        <p:spPr>
          <a:xfrm flipV="1">
            <a:off x="2427359" y="5090396"/>
            <a:ext cx="2240487" cy="76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67846" y="4661012"/>
            <a:ext cx="2298138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Langage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06473" y="4668665"/>
            <a:ext cx="2298138" cy="8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Arbre final</a:t>
            </a:r>
            <a:endParaRPr lang="en-US" dirty="0"/>
          </a:p>
        </p:txBody>
      </p:sp>
      <p:cxnSp>
        <p:nvCxnSpPr>
          <p:cNvPr id="19" name="Connecteur droit avec flèche 18"/>
          <p:cNvCxnSpPr>
            <a:stCxn id="13" idx="3"/>
            <a:endCxn id="14" idx="1"/>
          </p:cNvCxnSpPr>
          <p:nvPr/>
        </p:nvCxnSpPr>
        <p:spPr>
          <a:xfrm>
            <a:off x="6965984" y="5090396"/>
            <a:ext cx="2240489" cy="38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media.ooreka.fr/public/image/Intro-chene-prairie-champ-fleur-jaune-printemps-arbre-boule-arrondi-ovale-full-122986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846" y="1961261"/>
            <a:ext cx="2298138" cy="152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eur droit avec flèche 23"/>
          <p:cNvCxnSpPr>
            <a:stCxn id="6" idx="3"/>
            <a:endCxn id="1026" idx="1"/>
          </p:cNvCxnSpPr>
          <p:nvPr/>
        </p:nvCxnSpPr>
        <p:spPr>
          <a:xfrm>
            <a:off x="2464613" y="2725060"/>
            <a:ext cx="2203233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7139060" y="1961261"/>
            <a:ext cx="1894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Expression dans le milieu</a:t>
            </a:r>
            <a:endParaRPr lang="en-US" dirty="0"/>
          </a:p>
        </p:txBody>
      </p:sp>
      <p:sp>
        <p:nvSpPr>
          <p:cNvPr id="38" name="ZoneTexte 37"/>
          <p:cNvSpPr txBox="1"/>
          <p:nvPr/>
        </p:nvSpPr>
        <p:spPr>
          <a:xfrm>
            <a:off x="7220683" y="4291687"/>
            <a:ext cx="173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cxnSp>
        <p:nvCxnSpPr>
          <p:cNvPr id="39" name="Connecteur droit avec flèche 38"/>
          <p:cNvCxnSpPr>
            <a:stCxn id="1026" idx="3"/>
            <a:endCxn id="43" idx="1"/>
          </p:cNvCxnSpPr>
          <p:nvPr/>
        </p:nvCxnSpPr>
        <p:spPr>
          <a:xfrm flipV="1">
            <a:off x="6965984" y="2725059"/>
            <a:ext cx="2204271" cy="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55" y="2068521"/>
            <a:ext cx="2334356" cy="1313075"/>
          </a:xfrm>
          <a:prstGeom prst="rect">
            <a:avLst/>
          </a:prstGeom>
        </p:spPr>
      </p:pic>
      <p:cxnSp>
        <p:nvCxnSpPr>
          <p:cNvPr id="48" name="Connecteur droit 47"/>
          <p:cNvCxnSpPr/>
          <p:nvPr/>
        </p:nvCxnSpPr>
        <p:spPr>
          <a:xfrm>
            <a:off x="-64736" y="4012130"/>
            <a:ext cx="12348446" cy="988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307703" y="3633561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5816915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0355542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0463002" y="6218122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L système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463002" y="199278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Réalité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7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97761" y="169495"/>
            <a:ext cx="2114724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Mot-graine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3223065" y="1529176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Règle d’évolution</a:t>
            </a:r>
          </a:p>
          <a:p>
            <a:pPr algn="ctr"/>
            <a:r>
              <a:rPr lang="fr-FR" dirty="0" smtClean="0"/>
              <a:t>auto itérée</a:t>
            </a:r>
            <a:endParaRPr lang="en-US" dirty="0"/>
          </a:p>
        </p:txBody>
      </p:sp>
      <p:cxnSp>
        <p:nvCxnSpPr>
          <p:cNvPr id="12" name="Connecteur droit avec flèche 11"/>
          <p:cNvCxnSpPr>
            <a:stCxn id="5" idx="2"/>
            <a:endCxn id="13" idx="0"/>
          </p:cNvCxnSpPr>
          <p:nvPr/>
        </p:nvCxnSpPr>
        <p:spPr>
          <a:xfrm>
            <a:off x="5455123" y="1028262"/>
            <a:ext cx="0" cy="17810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306054" y="2809316"/>
            <a:ext cx="2298138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Langage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06054" y="5449137"/>
            <a:ext cx="2298138" cy="8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Arbre final</a:t>
            </a:r>
            <a:endParaRPr lang="en-US" dirty="0"/>
          </a:p>
        </p:txBody>
      </p:sp>
      <p:cxnSp>
        <p:nvCxnSpPr>
          <p:cNvPr id="19" name="Connecteur droit avec flèche 18"/>
          <p:cNvCxnSpPr>
            <a:stCxn id="13" idx="2"/>
            <a:endCxn id="14" idx="0"/>
          </p:cNvCxnSpPr>
          <p:nvPr/>
        </p:nvCxnSpPr>
        <p:spPr>
          <a:xfrm>
            <a:off x="5455123" y="3668083"/>
            <a:ext cx="0" cy="17810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366186" y="4235444"/>
            <a:ext cx="173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>
            <a:off x="8063751" y="169496"/>
            <a:ext cx="719391" cy="2719361"/>
          </a:xfrm>
          <a:prstGeom prst="rightBrace">
            <a:avLst>
              <a:gd name="adj1" fmla="val 8333"/>
              <a:gd name="adj2" fmla="val 52715"/>
            </a:avLst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ccolade fermante 33"/>
          <p:cNvSpPr/>
          <p:nvPr/>
        </p:nvSpPr>
        <p:spPr>
          <a:xfrm>
            <a:off x="8063751" y="3668082"/>
            <a:ext cx="719391" cy="2756993"/>
          </a:xfrm>
          <a:prstGeom prst="rightBrace">
            <a:avLst>
              <a:gd name="adj1" fmla="val 8333"/>
              <a:gd name="adj2" fmla="val 52715"/>
            </a:avLst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/>
          <p:cNvSpPr txBox="1"/>
          <p:nvPr/>
        </p:nvSpPr>
        <p:spPr>
          <a:xfrm>
            <a:off x="9076096" y="1425431"/>
            <a:ext cx="251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Interactions internes</a:t>
            </a:r>
            <a:endParaRPr lang="en-US" dirty="0"/>
          </a:p>
        </p:txBody>
      </p:sp>
      <p:sp>
        <p:nvSpPr>
          <p:cNvPr id="36" name="ZoneTexte 35"/>
          <p:cNvSpPr txBox="1"/>
          <p:nvPr/>
        </p:nvSpPr>
        <p:spPr>
          <a:xfrm>
            <a:off x="9076096" y="4959642"/>
            <a:ext cx="290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Interactions externes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4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93697" y="2061329"/>
            <a:ext cx="10598303" cy="1468800"/>
          </a:xfrm>
        </p:spPr>
        <p:txBody>
          <a:bodyPr/>
          <a:lstStyle/>
          <a:p>
            <a:r>
              <a:rPr lang="fr-FR" dirty="0" smtClean="0"/>
              <a:t>Etude du langage décrit par le L-système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92925" y="632736"/>
            <a:ext cx="8911687" cy="1280890"/>
          </a:xfrm>
        </p:spPr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7030A0"/>
                </a:solidFill>
              </a:rPr>
              <a:t>Génération :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A = {X,F,+,-,[,]}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Graine = {X}</a:t>
            </a:r>
            <a:endParaRPr lang="fr-FR" dirty="0">
              <a:solidFill>
                <a:srgbClr val="7030A0"/>
              </a:solidFill>
            </a:endParaRPr>
          </a:p>
          <a:p>
            <a:pPr lvl="1"/>
            <a:endParaRPr lang="fr-FR" dirty="0" smtClean="0">
              <a:solidFill>
                <a:srgbClr val="7030A0"/>
              </a:solidFill>
            </a:endParaRP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 smtClean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X) = F[[-X][+X]]F[+FX]-X</a:t>
            </a: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F) = FF</a:t>
            </a:r>
          </a:p>
          <a:p>
            <a:endParaRPr lang="en-US" dirty="0"/>
          </a:p>
          <a:p>
            <a:r>
              <a:rPr lang="fr-FR" u="sng" dirty="0">
                <a:solidFill>
                  <a:srgbClr val="00B05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F </a:t>
            </a:r>
            <a:r>
              <a:rPr lang="fr-FR" dirty="0" smtClean="0">
                <a:solidFill>
                  <a:srgbClr val="00B050"/>
                </a:solidFill>
              </a:rPr>
              <a:t>: </a:t>
            </a:r>
            <a:r>
              <a:rPr lang="fr-FR" dirty="0">
                <a:solidFill>
                  <a:srgbClr val="00B05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+ : 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-  : </a:t>
            </a:r>
            <a:r>
              <a:rPr lang="fr-FR" dirty="0">
                <a:solidFill>
                  <a:srgbClr val="00B050"/>
                </a:solidFill>
              </a:rPr>
              <a:t>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</a:t>
            </a:r>
            <a:r>
              <a:rPr lang="fr-FR" dirty="0" smtClean="0">
                <a:solidFill>
                  <a:srgbClr val="00B05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] : retourner à la dernière position sauvegardée</a:t>
            </a:r>
            <a:endParaRPr lang="fr-FR" dirty="0">
              <a:solidFill>
                <a:srgbClr val="00B05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4713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23808</TotalTime>
  <Words>522</Words>
  <Application>Microsoft Office PowerPoint</Application>
  <PresentationFormat>Grand écran</PresentationFormat>
  <Paragraphs>190</Paragraphs>
  <Slides>28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Century Gothic</vt:lpstr>
      <vt:lpstr>Wingdings</vt:lpstr>
      <vt:lpstr>Wingdings 3</vt:lpstr>
      <vt:lpstr>Šelest</vt:lpstr>
      <vt:lpstr>Présentation PowerPoint</vt:lpstr>
      <vt:lpstr>Présentation formelle</vt:lpstr>
      <vt:lpstr>Analogie </vt:lpstr>
      <vt:lpstr>Présentation PowerPoint</vt:lpstr>
      <vt:lpstr>Exemple d’arbre en 2D obtenu</vt:lpstr>
      <vt:lpstr>Analogie</vt:lpstr>
      <vt:lpstr>Présentation PowerPoint</vt:lpstr>
      <vt:lpstr>Etude du langage décrit par le L-système</vt:lpstr>
      <vt:lpstr>Exemple d’arbre en 2D obtenu</vt:lpstr>
      <vt:lpstr>Intérêt des L-systèmes stochastiques</vt:lpstr>
      <vt:lpstr>Présentation PowerPoint</vt:lpstr>
      <vt:lpstr>Création d’un espace paramétrique</vt:lpstr>
      <vt:lpstr>Présentation PowerPoint</vt:lpstr>
      <vt:lpstr>Présentation PowerPoint</vt:lpstr>
      <vt:lpstr>Elaboration de notre règle d’évolution</vt:lpstr>
      <vt:lpstr>Observation d’un modèle déjà existant</vt:lpstr>
      <vt:lpstr>Présentation PowerPoint</vt:lpstr>
      <vt:lpstr>Présentation PowerPoint</vt:lpstr>
      <vt:lpstr>Interprétation géométrique</vt:lpstr>
      <vt:lpstr>Influence de l'environnement</vt:lpstr>
      <vt:lpstr>Présentation PowerPoint</vt:lpstr>
      <vt:lpstr>Modification  de la  croissance</vt:lpstr>
      <vt:lpstr>Action du vent</vt:lpstr>
      <vt:lpstr>Obstacles Physiques</vt:lpstr>
      <vt:lpstr>Présentation PowerPoint</vt:lpstr>
      <vt:lpstr>Synthèse</vt:lpstr>
      <vt:lpstr>Des essais d’impression 3D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Thibault Marette</cp:lastModifiedBy>
  <cp:revision>142</cp:revision>
  <dcterms:created xsi:type="dcterms:W3CDTF">2018-01-14T10:57:57Z</dcterms:created>
  <dcterms:modified xsi:type="dcterms:W3CDTF">2018-06-12T17:02:13Z</dcterms:modified>
</cp:coreProperties>
</file>